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9" r:id="rId2"/>
  </p:sldMasterIdLst>
  <p:notesMasterIdLst>
    <p:notesMasterId r:id="rId16"/>
  </p:notesMasterIdLst>
  <p:sldIdLst>
    <p:sldId id="256" r:id="rId3"/>
    <p:sldId id="257" r:id="rId4"/>
    <p:sldId id="269" r:id="rId5"/>
    <p:sldId id="259" r:id="rId6"/>
    <p:sldId id="260" r:id="rId7"/>
    <p:sldId id="258" r:id="rId8"/>
    <p:sldId id="268" r:id="rId9"/>
    <p:sldId id="261" r:id="rId10"/>
    <p:sldId id="262" r:id="rId11"/>
    <p:sldId id="263" r:id="rId12"/>
    <p:sldId id="264" r:id="rId13"/>
    <p:sldId id="266" r:id="rId14"/>
    <p:sldId id="267" r:id="rId15"/>
  </p:sldIdLst>
  <p:sldSz cx="9144000" cy="5143500" type="screen16x9"/>
  <p:notesSz cx="6858000" cy="9144000"/>
  <p:embeddedFontLst>
    <p:embeddedFont>
      <p:font typeface="Century Gothic" panose="020B0604020202020204" charset="0"/>
      <p:regular r:id="rId17"/>
      <p:bold r:id="rId18"/>
      <p:italic r:id="rId19"/>
      <p:boldItalic r:id="rId20"/>
    </p:embeddedFont>
    <p:embeddedFont>
      <p:font typeface="Nunito" panose="020B0604020202020204" charset="0"/>
      <p:regular r:id="rId21"/>
      <p:bold r:id="rId22"/>
      <p:italic r:id="rId23"/>
      <p:boldItalic r:id="rId24"/>
    </p:embeddedFont>
    <p:embeddedFont>
      <p:font typeface="Nunito ExtraBold" panose="020B0604020202020204" charset="0"/>
      <p:bold r:id="rId25"/>
      <p:boldItalic r:id="rId26"/>
    </p:embeddedFont>
    <p:embeddedFont>
      <p:font typeface="Nunito SemiBold" panose="020B060402020202020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34" roundtripDataSignature="AMtx7mid0rXy6ReFD6NxqKQvUv6xq6Uvh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B55C7-6842-4E69-A588-8463C5612299}" v="46" dt="2025-01-31T00:06:11.239"/>
  </p1510:revLst>
</p1510:revInfo>
</file>

<file path=ppt/tableStyles.xml><?xml version="1.0" encoding="utf-8"?>
<a:tblStyleLst xmlns:a="http://schemas.openxmlformats.org/drawingml/2006/main" def="{8A89CD52-7E7E-40B7-8053-ECE04166FD74}">
  <a:tblStyle styleId="{8A89CD52-7E7E-40B7-8053-ECE04166FD74}" styleName="Table_0">
    <a:wholeTbl>
      <a:tcTxStyle b="off" i="off">
        <a:font>
          <a:latin typeface="Arial"/>
          <a:ea typeface="Arial"/>
          <a:cs typeface="Arial"/>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5B9BD5"/>
              </a:solidFill>
              <a:prstDash val="solid"/>
              <a:round/>
              <a:headEnd type="none" w="sm" len="sm"/>
              <a:tailEnd type="none" w="sm" len="sm"/>
            </a:ln>
          </a:top>
          <a:bottom>
            <a:ln w="12700" cap="flat" cmpd="sng">
              <a:solidFill>
                <a:srgbClr val="5B9BD5"/>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rgbClr val="5B9BD5">
              <a:alpha val="20000"/>
            </a:srgbClr>
          </a:solidFill>
        </a:fill>
      </a:tcStyle>
    </a:band1H>
    <a:band2H>
      <a:tcTxStyle b="off" i="off"/>
      <a:tcStyle>
        <a:tcBdr/>
      </a:tcStyle>
    </a:band2H>
    <a:band1V>
      <a:tcTxStyle b="off" i="off"/>
      <a:tcStyle>
        <a:tcBdr/>
        <a:fill>
          <a:solidFill>
            <a:srgbClr val="5B9BD5">
              <a:alpha val="20000"/>
            </a:srgb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rgbClr val="5B9BD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rgbClr val="5B9BD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microsoft.com/office/2016/11/relationships/changesInfo" Target="changesInfos/changesInfo1.xml"/><Relationship Id="rId21" Type="http://schemas.openxmlformats.org/officeDocument/2006/relationships/font" Target="fonts/font5.fntdata"/><Relationship Id="rId34"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it Dixit" userId="2d447cd3168ada49" providerId="LiveId" clId="{1E0B55C7-6842-4E69-A588-8463C5612299}"/>
    <pc:docChg chg="modSld">
      <pc:chgData name="Ajit Dixit" userId="2d447cd3168ada49" providerId="LiveId" clId="{1E0B55C7-6842-4E69-A588-8463C5612299}" dt="2025-01-31T00:06:11.239" v="45" actId="20577"/>
      <pc:docMkLst>
        <pc:docMk/>
      </pc:docMkLst>
      <pc:sldChg chg="modSp mod">
        <pc:chgData name="Ajit Dixit" userId="2d447cd3168ada49" providerId="LiveId" clId="{1E0B55C7-6842-4E69-A588-8463C5612299}" dt="2025-01-31T00:06:11.239" v="45" actId="20577"/>
        <pc:sldMkLst>
          <pc:docMk/>
          <pc:sldMk cId="0" sldId="256"/>
        </pc:sldMkLst>
        <pc:spChg chg="mod">
          <ac:chgData name="Ajit Dixit" userId="2d447cd3168ada49" providerId="LiveId" clId="{1E0B55C7-6842-4E69-A588-8463C5612299}" dt="2025-01-31T00:05:56.385" v="0"/>
          <ac:spMkLst>
            <pc:docMk/>
            <pc:sldMk cId="0" sldId="256"/>
            <ac:spMk id="105" creationId="{00000000-0000-0000-0000-000000000000}"/>
          </ac:spMkLst>
        </pc:spChg>
        <pc:spChg chg="mod">
          <ac:chgData name="Ajit Dixit" userId="2d447cd3168ada49" providerId="LiveId" clId="{1E0B55C7-6842-4E69-A588-8463C5612299}" dt="2025-01-31T00:06:06.836" v="38" actId="20577"/>
          <ac:spMkLst>
            <pc:docMk/>
            <pc:sldMk cId="0" sldId="256"/>
            <ac:spMk id="106" creationId="{00000000-0000-0000-0000-000000000000}"/>
          </ac:spMkLst>
        </pc:spChg>
        <pc:spChg chg="mod">
          <ac:chgData name="Ajit Dixit" userId="2d447cd3168ada49" providerId="LiveId" clId="{1E0B55C7-6842-4E69-A588-8463C5612299}" dt="2025-01-31T00:06:11.239" v="45" actId="20577"/>
          <ac:spMkLst>
            <pc:docMk/>
            <pc:sldMk cId="0" sldId="256"/>
            <ac:spMk id="10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5A3EFCAD-4F30-9ACD-CC71-8DE5812F4368}"/>
            </a:ext>
          </a:extLst>
        </p:cNvPr>
        <p:cNvGrpSpPr/>
        <p:nvPr/>
      </p:nvGrpSpPr>
      <p:grpSpPr>
        <a:xfrm>
          <a:off x="0" y="0"/>
          <a:ext cx="0" cy="0"/>
          <a:chOff x="0" y="0"/>
          <a:chExt cx="0" cy="0"/>
        </a:xfrm>
      </p:grpSpPr>
      <p:sp>
        <p:nvSpPr>
          <p:cNvPr id="115" name="Google Shape;115;g10e9006cb6c_1_2:notes">
            <a:extLst>
              <a:ext uri="{FF2B5EF4-FFF2-40B4-BE49-F238E27FC236}">
                <a16:creationId xmlns:a16="http://schemas.microsoft.com/office/drawing/2014/main" id="{1D27B973-FF2A-F2A6-197F-E4175BBA4C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10e9006cb6c_1_2:notes">
            <a:extLst>
              <a:ext uri="{FF2B5EF4-FFF2-40B4-BE49-F238E27FC236}">
                <a16:creationId xmlns:a16="http://schemas.microsoft.com/office/drawing/2014/main" id="{B320773C-F232-F0B2-6747-EA5BBDA541D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92333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2" name="Google Shape;12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0e9006cb6c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g10e9006cb6c_1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0e9006cb6c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10e9006cb6c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93F6A708-F4F3-CAEB-6ED9-83524C612F05}"/>
            </a:ext>
          </a:extLst>
        </p:cNvPr>
        <p:cNvGrpSpPr/>
        <p:nvPr/>
      </p:nvGrpSpPr>
      <p:grpSpPr>
        <a:xfrm>
          <a:off x="0" y="0"/>
          <a:ext cx="0" cy="0"/>
          <a:chOff x="0" y="0"/>
          <a:chExt cx="0" cy="0"/>
        </a:xfrm>
      </p:grpSpPr>
      <p:sp>
        <p:nvSpPr>
          <p:cNvPr id="115" name="Google Shape;115;g10e9006cb6c_1_2:notes">
            <a:extLst>
              <a:ext uri="{FF2B5EF4-FFF2-40B4-BE49-F238E27FC236}">
                <a16:creationId xmlns:a16="http://schemas.microsoft.com/office/drawing/2014/main" id="{71E78B20-CAFD-DF6A-D773-40A81C45C3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g10e9006cb6c_1_2:notes">
            <a:extLst>
              <a:ext uri="{FF2B5EF4-FFF2-40B4-BE49-F238E27FC236}">
                <a16:creationId xmlns:a16="http://schemas.microsoft.com/office/drawing/2014/main" id="{ACCB1889-05B3-8812-7F64-6B143AA78AB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27328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0e9006cb6c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10e9006cb6c_1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0ae355de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g10ae355dec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125be7063df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g125be7063df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0e9006cb6c_1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10e9006cb6c_1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0ee00f67ea_0_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1" name="Google Shape;171;g10ee00f67ea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 name="Google Shape;172;g10ee00f67ea_0_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
        <p:nvSpPr>
          <p:cNvPr id="173" name="Google Shape;173;g10ee00f67ea_0_55:notes"/>
          <p:cNvSpPr txBox="1">
            <a:spLocks noGrp="1"/>
          </p:cNvSpPr>
          <p:nvPr>
            <p:ph type="ftr" idx="11"/>
          </p:nvPr>
        </p:nvSpPr>
        <p:spPr>
          <a:xfrm>
            <a:off x="0" y="8685213"/>
            <a:ext cx="2971800" cy="4587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Arial"/>
                <a:ea typeface="Arial"/>
                <a:cs typeface="Arial"/>
                <a:sym typeface="Arial"/>
              </a:rPr>
              <a:t>| Proprietary content. ©Great Learning. All Rights Reserved. Unauthorized use or distribution prohibited</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ge1a9588eba_0_9"/>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16" name="Google Shape;16;ge1a9588eba_0_9"/>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ge1a9588eba_0_1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19" name="Google Shape;19;ge1a9588eba_0_15"/>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20" name="Google Shape;20;ge1a9588eba_0_1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ge1a9588eba_0_12"/>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23" name="Google Shape;23;ge1a9588eba_0_1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24"/>
        <p:cNvGrpSpPr/>
        <p:nvPr/>
      </p:nvGrpSpPr>
      <p:grpSpPr>
        <a:xfrm>
          <a:off x="0" y="0"/>
          <a:ext cx="0" cy="0"/>
          <a:chOff x="0" y="0"/>
          <a:chExt cx="0" cy="0"/>
        </a:xfrm>
      </p:grpSpPr>
      <p:sp>
        <p:nvSpPr>
          <p:cNvPr id="25" name="Google Shape;25;ge1a9588eba_0_19"/>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26" name="Google Shape;26;ge1a9588eba_0_19"/>
          <p:cNvGraphicFramePr/>
          <p:nvPr/>
        </p:nvGraphicFramePr>
        <p:xfrm>
          <a:off x="201942" y="833662"/>
          <a:ext cx="3000000" cy="3000000"/>
        </p:xfrm>
        <a:graphic>
          <a:graphicData uri="http://schemas.openxmlformats.org/drawingml/2006/table">
            <a:tbl>
              <a:tblPr firstRow="1" bandRow="1">
                <a:noFill/>
                <a:tableStyleId>{8A89CD52-7E7E-40B7-8053-ECE04166FD74}</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27" name="Google Shape;27;ge1a9588eba_0_19"/>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ge1a9588eba_0_23"/>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30" name="Google Shape;30;ge1a9588eba_0_23"/>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1" name="Google Shape;31;ge1a9588eba_0_23"/>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2" name="Google Shape;32;ge1a9588eba_0_2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
        <p:cNvGrpSpPr/>
        <p:nvPr/>
      </p:nvGrpSpPr>
      <p:grpSpPr>
        <a:xfrm>
          <a:off x="0" y="0"/>
          <a:ext cx="0" cy="0"/>
          <a:chOff x="0" y="0"/>
          <a:chExt cx="0" cy="0"/>
        </a:xfrm>
      </p:grpSpPr>
      <p:sp>
        <p:nvSpPr>
          <p:cNvPr id="34" name="Google Shape;34;ge1a9588eba_0_28"/>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35" name="Google Shape;35;ge1a9588eba_0_28"/>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ge1a9588eba_0_3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8" name="Google Shape;38;ge1a9588eba_0_3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ge1a9588eba_0_3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ge1a9588eba_0_3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2" name="Google Shape;42;ge1a9588eba_0_3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ge1a9588eba_0_3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44" name="Google Shape;44;ge1a9588eba_0_3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ge1a9588eba_0_4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47"/>
        <p:cNvGrpSpPr/>
        <p:nvPr/>
      </p:nvGrpSpPr>
      <p:grpSpPr>
        <a:xfrm>
          <a:off x="0" y="0"/>
          <a:ext cx="0" cy="0"/>
          <a:chOff x="0" y="0"/>
          <a:chExt cx="0" cy="0"/>
        </a:xfrm>
      </p:grpSpPr>
      <p:sp>
        <p:nvSpPr>
          <p:cNvPr id="48" name="Google Shape;48;ge1a9588eba_0_42"/>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49" name="Google Shape;49;ge1a9588eba_0_42" descr="A close up of a logo&#10;&#10;Description automatically generated"/>
          <p:cNvPicPr preferRelativeResize="0"/>
          <p:nvPr/>
        </p:nvPicPr>
        <p:blipFill rotWithShape="1">
          <a:blip r:embed="rId2">
            <a:alphaModFix/>
          </a:blip>
          <a:srcRect l="42816" t="18358" r="37295" b="19150"/>
          <a:stretch/>
        </p:blipFill>
        <p:spPr>
          <a:xfrm>
            <a:off x="6052536" y="514443"/>
            <a:ext cx="2095112" cy="3703320"/>
          </a:xfrm>
          <a:prstGeom prst="rect">
            <a:avLst/>
          </a:prstGeom>
          <a:noFill/>
          <a:ln>
            <a:noFill/>
          </a:ln>
        </p:spPr>
      </p:pic>
      <p:sp>
        <p:nvSpPr>
          <p:cNvPr id="50" name="Google Shape;50;ge1a9588eba_0_42"/>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51" name="Google Shape;51;ge1a9588eba_0_42"/>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52" name="Google Shape;52;ge1a9588eba_0_42"/>
          <p:cNvPicPr preferRelativeResize="0"/>
          <p:nvPr/>
        </p:nvPicPr>
        <p:blipFill rotWithShape="1">
          <a:blip r:embed="rId3">
            <a:alphaModFix/>
          </a:blip>
          <a:srcRect/>
          <a:stretch/>
        </p:blipFill>
        <p:spPr>
          <a:xfrm>
            <a:off x="295874" y="683275"/>
            <a:ext cx="3757725" cy="82587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62"/>
        <p:cNvGrpSpPr/>
        <p:nvPr/>
      </p:nvGrpSpPr>
      <p:grpSpPr>
        <a:xfrm>
          <a:off x="0" y="0"/>
          <a:ext cx="0" cy="0"/>
          <a:chOff x="0" y="0"/>
          <a:chExt cx="0" cy="0"/>
        </a:xfrm>
      </p:grpSpPr>
      <p:sp>
        <p:nvSpPr>
          <p:cNvPr id="63" name="Google Shape;63;g10ee00f67ea_0_104"/>
          <p:cNvSpPr/>
          <p:nvPr/>
        </p:nvSpPr>
        <p:spPr>
          <a:xfrm>
            <a:off x="1" y="-335"/>
            <a:ext cx="9144600" cy="5143800"/>
          </a:xfrm>
          <a:prstGeom prst="rect">
            <a:avLst/>
          </a:prstGeom>
          <a:solidFill>
            <a:srgbClr val="0E39A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pic>
        <p:nvPicPr>
          <p:cNvPr id="64" name="Google Shape;64;g10ee00f67ea_0_104" descr="A close up of a logo&#10;&#10;Description automatically generated"/>
          <p:cNvPicPr preferRelativeResize="0"/>
          <p:nvPr/>
        </p:nvPicPr>
        <p:blipFill rotWithShape="1">
          <a:blip r:embed="rId2">
            <a:alphaModFix/>
          </a:blip>
          <a:srcRect l="42816" t="18358" r="37295" b="19150"/>
          <a:stretch/>
        </p:blipFill>
        <p:spPr>
          <a:xfrm>
            <a:off x="6052536" y="514443"/>
            <a:ext cx="2095112" cy="3703320"/>
          </a:xfrm>
          <a:prstGeom prst="rect">
            <a:avLst/>
          </a:prstGeom>
          <a:noFill/>
          <a:ln>
            <a:noFill/>
          </a:ln>
        </p:spPr>
      </p:pic>
      <p:sp>
        <p:nvSpPr>
          <p:cNvPr id="65" name="Google Shape;65;g10ee00f67ea_0_104"/>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lvl1pPr marR="0" lvl="0" algn="l">
              <a:lnSpc>
                <a:spcPct val="100000"/>
              </a:lnSpc>
              <a:spcBef>
                <a:spcPts val="0"/>
              </a:spcBef>
              <a:spcAft>
                <a:spcPts val="0"/>
              </a:spcAft>
              <a:buSzPts val="2200"/>
              <a:buNone/>
              <a:defRPr sz="2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SzPts val="2500"/>
              <a:buNone/>
              <a:defRPr sz="1100" b="0" i="0" u="none" strike="noStrike" cap="none">
                <a:solidFill>
                  <a:srgbClr val="000000"/>
                </a:solidFill>
                <a:latin typeface="Arial"/>
                <a:ea typeface="Arial"/>
                <a:cs typeface="Arial"/>
                <a:sym typeface="Arial"/>
              </a:defRPr>
            </a:lvl9pPr>
          </a:lstStyle>
          <a:p>
            <a:endParaRPr/>
          </a:p>
        </p:txBody>
      </p:sp>
      <p:sp>
        <p:nvSpPr>
          <p:cNvPr id="66" name="Google Shape;66;g10ee00f67ea_0_104"/>
          <p:cNvSpPr txBox="1"/>
          <p:nvPr/>
        </p:nvSpPr>
        <p:spPr>
          <a:xfrm>
            <a:off x="334565" y="1676232"/>
            <a:ext cx="4372800" cy="1790700"/>
          </a:xfrm>
          <a:prstGeom prst="rect">
            <a:avLst/>
          </a:prstGeom>
          <a:noFill/>
          <a:ln>
            <a:noFill/>
          </a:ln>
        </p:spPr>
        <p:txBody>
          <a:bodyPr spcFirstLastPara="1" wrap="square" lIns="68575" tIns="34275" rIns="68575" bIns="34275" anchor="ctr" anchorCtr="0">
            <a:noAutofit/>
          </a:bodyPr>
          <a:lstStyle/>
          <a:p>
            <a:pPr marL="0" marR="0" lvl="0" indent="0" algn="l" rtl="0">
              <a:lnSpc>
                <a:spcPct val="90000"/>
              </a:lnSpc>
              <a:spcBef>
                <a:spcPts val="0"/>
              </a:spcBef>
              <a:spcAft>
                <a:spcPts val="0"/>
              </a:spcAft>
              <a:buClr>
                <a:schemeClr val="dk1"/>
              </a:buClr>
              <a:buSzPts val="4500"/>
              <a:buFont typeface="Calibri"/>
              <a:buNone/>
            </a:pPr>
            <a:r>
              <a:rPr lang="en" sz="3300" b="0" i="0" u="none" strike="noStrike" cap="none">
                <a:solidFill>
                  <a:schemeClr val="lt1"/>
                </a:solidFill>
                <a:latin typeface="Nunito ExtraBold"/>
                <a:ea typeface="Nunito ExtraBold"/>
                <a:cs typeface="Nunito ExtraBold"/>
                <a:sym typeface="Nunito ExtraBold"/>
              </a:rPr>
              <a:t>Happy Learning !</a:t>
            </a:r>
            <a:endParaRPr sz="3300" b="0" i="0" u="none" strike="noStrike" cap="none">
              <a:solidFill>
                <a:schemeClr val="lt1"/>
              </a:solidFill>
              <a:latin typeface="Nunito ExtraBold"/>
              <a:ea typeface="Nunito ExtraBold"/>
              <a:cs typeface="Nunito ExtraBold"/>
              <a:sym typeface="Nunito ExtraBold"/>
            </a:endParaRPr>
          </a:p>
        </p:txBody>
      </p:sp>
      <p:pic>
        <p:nvPicPr>
          <p:cNvPr id="67" name="Google Shape;67;g10ee00f67ea_0_104"/>
          <p:cNvPicPr preferRelativeResize="0"/>
          <p:nvPr/>
        </p:nvPicPr>
        <p:blipFill rotWithShape="1">
          <a:blip r:embed="rId3">
            <a:alphaModFix/>
          </a:blip>
          <a:srcRect/>
          <a:stretch/>
        </p:blipFill>
        <p:spPr>
          <a:xfrm>
            <a:off x="421875" y="769949"/>
            <a:ext cx="3071452" cy="12612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8"/>
        <p:cNvGrpSpPr/>
        <p:nvPr/>
      </p:nvGrpSpPr>
      <p:grpSpPr>
        <a:xfrm>
          <a:off x="0" y="0"/>
          <a:ext cx="0" cy="0"/>
          <a:chOff x="0" y="0"/>
          <a:chExt cx="0" cy="0"/>
        </a:xfrm>
      </p:grpSpPr>
      <p:sp>
        <p:nvSpPr>
          <p:cNvPr id="69" name="Google Shape;69;g10ee00f67ea_0_71"/>
          <p:cNvSpPr txBox="1">
            <a:spLocks noGrp="1"/>
          </p:cNvSpPr>
          <p:nvPr>
            <p:ph type="ctrTitle"/>
          </p:nvPr>
        </p:nvSpPr>
        <p:spPr>
          <a:xfrm>
            <a:off x="2210208" y="744575"/>
            <a:ext cx="6622200" cy="20526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1pPr>
            <a:lvl2pPr lvl="1"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2pPr>
            <a:lvl3pPr lvl="2"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3pPr>
            <a:lvl4pPr lvl="3"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4pPr>
            <a:lvl5pPr lvl="4"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5pPr>
            <a:lvl6pPr lvl="5"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6pPr>
            <a:lvl7pPr lvl="6"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7pPr>
            <a:lvl8pPr lvl="7"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8pPr>
            <a:lvl9pPr lvl="8" algn="l">
              <a:lnSpc>
                <a:spcPct val="100000"/>
              </a:lnSpc>
              <a:spcBef>
                <a:spcPts val="0"/>
              </a:spcBef>
              <a:spcAft>
                <a:spcPts val="0"/>
              </a:spcAft>
              <a:buClr>
                <a:srgbClr val="0E39A9"/>
              </a:buClr>
              <a:buSzPts val="4800"/>
              <a:buFont typeface="Nunito"/>
              <a:buNone/>
              <a:defRPr sz="4800">
                <a:solidFill>
                  <a:srgbClr val="0E39A9"/>
                </a:solidFill>
                <a:latin typeface="Nunito"/>
                <a:ea typeface="Nunito"/>
                <a:cs typeface="Nunito"/>
                <a:sym typeface="Nunito"/>
              </a:defRPr>
            </a:lvl9pPr>
          </a:lstStyle>
          <a:p>
            <a:endParaRPr/>
          </a:p>
        </p:txBody>
      </p:sp>
      <p:sp>
        <p:nvSpPr>
          <p:cNvPr id="70" name="Google Shape;70;g10ee00f67ea_0_71"/>
          <p:cNvSpPr txBox="1">
            <a:spLocks noGrp="1"/>
          </p:cNvSpPr>
          <p:nvPr>
            <p:ph type="subTitle" idx="1"/>
          </p:nvPr>
        </p:nvSpPr>
        <p:spPr>
          <a:xfrm>
            <a:off x="2210202" y="2834125"/>
            <a:ext cx="66222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1pPr>
            <a:lvl2pPr lvl="1"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2pPr>
            <a:lvl3pPr lvl="2"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3pPr>
            <a:lvl4pPr lvl="3"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4pPr>
            <a:lvl5pPr lvl="4"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5pPr>
            <a:lvl6pPr lvl="5"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6pPr>
            <a:lvl7pPr lvl="6"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7pPr>
            <a:lvl8pPr lvl="7"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8pPr>
            <a:lvl9pPr lvl="8" algn="l">
              <a:lnSpc>
                <a:spcPct val="100000"/>
              </a:lnSpc>
              <a:spcBef>
                <a:spcPts val="0"/>
              </a:spcBef>
              <a:spcAft>
                <a:spcPts val="0"/>
              </a:spcAft>
              <a:buClr>
                <a:srgbClr val="434343"/>
              </a:buClr>
              <a:buSzPts val="2600"/>
              <a:buFont typeface="Nunito SemiBold"/>
              <a:buNone/>
              <a:defRPr sz="2600">
                <a:solidFill>
                  <a:srgbClr val="434343"/>
                </a:solidFill>
                <a:latin typeface="Nunito SemiBold"/>
                <a:ea typeface="Nunito SemiBold"/>
                <a:cs typeface="Nunito SemiBold"/>
                <a:sym typeface="Nunito SemiBol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g10ee00f67ea_0_7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Clr>
                <a:srgbClr val="0E39A9"/>
              </a:buClr>
              <a:buSzPts val="3600"/>
              <a:buNone/>
              <a:defRPr sz="3600">
                <a:solidFill>
                  <a:srgbClr val="0E39A9"/>
                </a:solidFill>
              </a:defRPr>
            </a:lvl1pPr>
            <a:lvl2pPr lvl="1" algn="l">
              <a:lnSpc>
                <a:spcPct val="100000"/>
              </a:lnSpc>
              <a:spcBef>
                <a:spcPts val="0"/>
              </a:spcBef>
              <a:spcAft>
                <a:spcPts val="0"/>
              </a:spcAft>
              <a:buClr>
                <a:srgbClr val="0E39A9"/>
              </a:buClr>
              <a:buSzPts val="3600"/>
              <a:buNone/>
              <a:defRPr sz="3600">
                <a:solidFill>
                  <a:srgbClr val="0E39A9"/>
                </a:solidFill>
              </a:defRPr>
            </a:lvl2pPr>
            <a:lvl3pPr lvl="2" algn="l">
              <a:lnSpc>
                <a:spcPct val="100000"/>
              </a:lnSpc>
              <a:spcBef>
                <a:spcPts val="0"/>
              </a:spcBef>
              <a:spcAft>
                <a:spcPts val="0"/>
              </a:spcAft>
              <a:buClr>
                <a:srgbClr val="0E39A9"/>
              </a:buClr>
              <a:buSzPts val="3600"/>
              <a:buNone/>
              <a:defRPr sz="3600">
                <a:solidFill>
                  <a:srgbClr val="0E39A9"/>
                </a:solidFill>
              </a:defRPr>
            </a:lvl3pPr>
            <a:lvl4pPr lvl="3" algn="l">
              <a:lnSpc>
                <a:spcPct val="100000"/>
              </a:lnSpc>
              <a:spcBef>
                <a:spcPts val="0"/>
              </a:spcBef>
              <a:spcAft>
                <a:spcPts val="0"/>
              </a:spcAft>
              <a:buClr>
                <a:srgbClr val="0E39A9"/>
              </a:buClr>
              <a:buSzPts val="3600"/>
              <a:buNone/>
              <a:defRPr sz="3600">
                <a:solidFill>
                  <a:srgbClr val="0E39A9"/>
                </a:solidFill>
              </a:defRPr>
            </a:lvl4pPr>
            <a:lvl5pPr lvl="4" algn="l">
              <a:lnSpc>
                <a:spcPct val="100000"/>
              </a:lnSpc>
              <a:spcBef>
                <a:spcPts val="0"/>
              </a:spcBef>
              <a:spcAft>
                <a:spcPts val="0"/>
              </a:spcAft>
              <a:buClr>
                <a:srgbClr val="0E39A9"/>
              </a:buClr>
              <a:buSzPts val="3600"/>
              <a:buNone/>
              <a:defRPr sz="3600">
                <a:solidFill>
                  <a:srgbClr val="0E39A9"/>
                </a:solidFill>
              </a:defRPr>
            </a:lvl5pPr>
            <a:lvl6pPr lvl="5" algn="l">
              <a:lnSpc>
                <a:spcPct val="100000"/>
              </a:lnSpc>
              <a:spcBef>
                <a:spcPts val="0"/>
              </a:spcBef>
              <a:spcAft>
                <a:spcPts val="0"/>
              </a:spcAft>
              <a:buClr>
                <a:srgbClr val="0E39A9"/>
              </a:buClr>
              <a:buSzPts val="3600"/>
              <a:buNone/>
              <a:defRPr sz="3600">
                <a:solidFill>
                  <a:srgbClr val="0E39A9"/>
                </a:solidFill>
              </a:defRPr>
            </a:lvl6pPr>
            <a:lvl7pPr lvl="6" algn="l">
              <a:lnSpc>
                <a:spcPct val="100000"/>
              </a:lnSpc>
              <a:spcBef>
                <a:spcPts val="0"/>
              </a:spcBef>
              <a:spcAft>
                <a:spcPts val="0"/>
              </a:spcAft>
              <a:buClr>
                <a:srgbClr val="0E39A9"/>
              </a:buClr>
              <a:buSzPts val="3600"/>
              <a:buNone/>
              <a:defRPr sz="3600">
                <a:solidFill>
                  <a:srgbClr val="0E39A9"/>
                </a:solidFill>
              </a:defRPr>
            </a:lvl7pPr>
            <a:lvl8pPr lvl="7" algn="l">
              <a:lnSpc>
                <a:spcPct val="100000"/>
              </a:lnSpc>
              <a:spcBef>
                <a:spcPts val="0"/>
              </a:spcBef>
              <a:spcAft>
                <a:spcPts val="0"/>
              </a:spcAft>
              <a:buClr>
                <a:srgbClr val="0E39A9"/>
              </a:buClr>
              <a:buSzPts val="3600"/>
              <a:buNone/>
              <a:defRPr sz="3600">
                <a:solidFill>
                  <a:srgbClr val="0E39A9"/>
                </a:solidFill>
              </a:defRPr>
            </a:lvl8pPr>
            <a:lvl9pPr lvl="8" algn="l">
              <a:lnSpc>
                <a:spcPct val="100000"/>
              </a:lnSpc>
              <a:spcBef>
                <a:spcPts val="0"/>
              </a:spcBef>
              <a:spcAft>
                <a:spcPts val="0"/>
              </a:spcAft>
              <a:buClr>
                <a:srgbClr val="0E39A9"/>
              </a:buClr>
              <a:buSzPts val="3600"/>
              <a:buNone/>
              <a:defRPr sz="3600">
                <a:solidFill>
                  <a:srgbClr val="0E39A9"/>
                </a:solidFill>
              </a:defRPr>
            </a:lvl9pPr>
          </a:lstStyle>
          <a:p>
            <a:endParaRPr/>
          </a:p>
        </p:txBody>
      </p:sp>
      <p:sp>
        <p:nvSpPr>
          <p:cNvPr id="73" name="Google Shape;73;g10ee00f67ea_0_74"/>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4"/>
        <p:cNvGrpSpPr/>
        <p:nvPr/>
      </p:nvGrpSpPr>
      <p:grpSpPr>
        <a:xfrm>
          <a:off x="0" y="0"/>
          <a:ext cx="0" cy="0"/>
          <a:chOff x="0" y="0"/>
          <a:chExt cx="0" cy="0"/>
        </a:xfrm>
      </p:grpSpPr>
      <p:sp>
        <p:nvSpPr>
          <p:cNvPr id="75" name="Google Shape;75;g10ee00f67ea_0_77"/>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76" name="Google Shape;76;g10ee00f67ea_0_77"/>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lvl1pPr marL="457200" lvl="0" indent="-323850" algn="l">
              <a:lnSpc>
                <a:spcPct val="115000"/>
              </a:lnSpc>
              <a:spcBef>
                <a:spcPts val="0"/>
              </a:spcBef>
              <a:spcAft>
                <a:spcPts val="0"/>
              </a:spcAft>
              <a:buSzPts val="1500"/>
              <a:buFont typeface="Nunito"/>
              <a:buChar char="●"/>
              <a:defRPr>
                <a:latin typeface="Nunito"/>
                <a:ea typeface="Nunito"/>
                <a:cs typeface="Nunito"/>
                <a:sym typeface="Nunito"/>
              </a:defRPr>
            </a:lvl1pPr>
            <a:lvl2pPr marL="914400" lvl="1" indent="-311150" algn="l">
              <a:lnSpc>
                <a:spcPct val="115000"/>
              </a:lnSpc>
              <a:spcBef>
                <a:spcPts val="1600"/>
              </a:spcBef>
              <a:spcAft>
                <a:spcPts val="0"/>
              </a:spcAft>
              <a:buSzPts val="1300"/>
              <a:buFont typeface="Nunito"/>
              <a:buChar char="○"/>
              <a:defRPr>
                <a:latin typeface="Nunito"/>
                <a:ea typeface="Nunito"/>
                <a:cs typeface="Nunito"/>
                <a:sym typeface="Nunito"/>
              </a:defRPr>
            </a:lvl2pPr>
            <a:lvl3pPr marL="1371600" lvl="2" indent="-304800" algn="l">
              <a:lnSpc>
                <a:spcPct val="115000"/>
              </a:lnSpc>
              <a:spcBef>
                <a:spcPts val="1600"/>
              </a:spcBef>
              <a:spcAft>
                <a:spcPts val="0"/>
              </a:spcAft>
              <a:buSzPts val="1200"/>
              <a:buFont typeface="Nunito"/>
              <a:buChar char="■"/>
              <a:defRPr>
                <a:latin typeface="Nunito"/>
                <a:ea typeface="Nunito"/>
                <a:cs typeface="Nunito"/>
                <a:sym typeface="Nunito"/>
              </a:defRPr>
            </a:lvl3pPr>
            <a:lvl4pPr marL="1828800" lvl="3" indent="-298450" algn="l">
              <a:lnSpc>
                <a:spcPct val="115000"/>
              </a:lnSpc>
              <a:spcBef>
                <a:spcPts val="1600"/>
              </a:spcBef>
              <a:spcAft>
                <a:spcPts val="0"/>
              </a:spcAft>
              <a:buSzPts val="1100"/>
              <a:buFont typeface="Nunito"/>
              <a:buChar char="●"/>
              <a:defRPr>
                <a:latin typeface="Nunito"/>
                <a:ea typeface="Nunito"/>
                <a:cs typeface="Nunito"/>
                <a:sym typeface="Nunito"/>
              </a:defRPr>
            </a:lvl4pPr>
            <a:lvl5pPr marL="2286000" lvl="4" indent="-292100" algn="l">
              <a:lnSpc>
                <a:spcPct val="115000"/>
              </a:lnSpc>
              <a:spcBef>
                <a:spcPts val="1600"/>
              </a:spcBef>
              <a:spcAft>
                <a:spcPts val="0"/>
              </a:spcAft>
              <a:buSzPts val="1000"/>
              <a:buFont typeface="Nunito"/>
              <a:buChar char="○"/>
              <a:defRPr>
                <a:latin typeface="Nunito"/>
                <a:ea typeface="Nunito"/>
                <a:cs typeface="Nunito"/>
                <a:sym typeface="Nunito"/>
              </a:defRPr>
            </a:lvl5pPr>
            <a:lvl6pPr marL="2743200" lvl="5" indent="-285750" algn="l">
              <a:lnSpc>
                <a:spcPct val="115000"/>
              </a:lnSpc>
              <a:spcBef>
                <a:spcPts val="1600"/>
              </a:spcBef>
              <a:spcAft>
                <a:spcPts val="0"/>
              </a:spcAft>
              <a:buSzPts val="900"/>
              <a:buFont typeface="Nunito"/>
              <a:buChar char="■"/>
              <a:defRPr>
                <a:latin typeface="Nunito"/>
                <a:ea typeface="Nunito"/>
                <a:cs typeface="Nunito"/>
                <a:sym typeface="Nunito"/>
              </a:defRPr>
            </a:lvl6pPr>
            <a:lvl7pPr marL="3200400" lvl="6" indent="-279400" algn="l">
              <a:lnSpc>
                <a:spcPct val="115000"/>
              </a:lnSpc>
              <a:spcBef>
                <a:spcPts val="1600"/>
              </a:spcBef>
              <a:spcAft>
                <a:spcPts val="0"/>
              </a:spcAft>
              <a:buSzPts val="800"/>
              <a:buFont typeface="Nunito"/>
              <a:buChar char="●"/>
              <a:defRPr>
                <a:latin typeface="Nunito"/>
                <a:ea typeface="Nunito"/>
                <a:cs typeface="Nunito"/>
                <a:sym typeface="Nunito"/>
              </a:defRPr>
            </a:lvl7pPr>
            <a:lvl8pPr marL="3657600" lvl="7" indent="-273050" algn="l">
              <a:lnSpc>
                <a:spcPct val="115000"/>
              </a:lnSpc>
              <a:spcBef>
                <a:spcPts val="1600"/>
              </a:spcBef>
              <a:spcAft>
                <a:spcPts val="0"/>
              </a:spcAft>
              <a:buSzPts val="700"/>
              <a:buFont typeface="Nunito"/>
              <a:buChar char="○"/>
              <a:defRPr>
                <a:latin typeface="Nunito"/>
                <a:ea typeface="Nunito"/>
                <a:cs typeface="Nunito"/>
                <a:sym typeface="Nunito"/>
              </a:defRPr>
            </a:lvl8pPr>
            <a:lvl9pPr marL="4114800" lvl="8" indent="-266700" algn="l">
              <a:lnSpc>
                <a:spcPct val="115000"/>
              </a:lnSpc>
              <a:spcBef>
                <a:spcPts val="1600"/>
              </a:spcBef>
              <a:spcAft>
                <a:spcPts val="1600"/>
              </a:spcAft>
              <a:buSzPts val="600"/>
              <a:buFont typeface="Nunito"/>
              <a:buChar char="■"/>
              <a:defRPr>
                <a:latin typeface="Nunito"/>
                <a:ea typeface="Nunito"/>
                <a:cs typeface="Nunito"/>
                <a:sym typeface="Nunito"/>
              </a:defRPr>
            </a:lvl9pPr>
          </a:lstStyle>
          <a:p>
            <a:endParaRPr/>
          </a:p>
        </p:txBody>
      </p:sp>
      <p:sp>
        <p:nvSpPr>
          <p:cNvPr id="77" name="Google Shape;77;g10ee00f67ea_0_77"/>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able">
  <p:cSld name="CUSTOM">
    <p:spTree>
      <p:nvGrpSpPr>
        <p:cNvPr id="1" name="Shape 78"/>
        <p:cNvGrpSpPr/>
        <p:nvPr/>
      </p:nvGrpSpPr>
      <p:grpSpPr>
        <a:xfrm>
          <a:off x="0" y="0"/>
          <a:ext cx="0" cy="0"/>
          <a:chOff x="0" y="0"/>
          <a:chExt cx="0" cy="0"/>
        </a:xfrm>
      </p:grpSpPr>
      <p:sp>
        <p:nvSpPr>
          <p:cNvPr id="79" name="Google Shape;79;g10ee00f67ea_0_81"/>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graphicFrame>
        <p:nvGraphicFramePr>
          <p:cNvPr id="80" name="Google Shape;80;g10ee00f67ea_0_81"/>
          <p:cNvGraphicFramePr/>
          <p:nvPr/>
        </p:nvGraphicFramePr>
        <p:xfrm>
          <a:off x="201942" y="833662"/>
          <a:ext cx="3000000" cy="3000000"/>
        </p:xfrm>
        <a:graphic>
          <a:graphicData uri="http://schemas.openxmlformats.org/drawingml/2006/table">
            <a:tbl>
              <a:tblPr firstRow="1" bandRow="1">
                <a:noFill/>
                <a:tableStyleId>{8A89CD52-7E7E-40B7-8053-ECE04166FD74}</a:tableStyleId>
              </a:tblPr>
              <a:tblGrid>
                <a:gridCol w="883125">
                  <a:extLst>
                    <a:ext uri="{9D8B030D-6E8A-4147-A177-3AD203B41FA5}">
                      <a16:colId xmlns:a16="http://schemas.microsoft.com/office/drawing/2014/main" val="20000"/>
                    </a:ext>
                  </a:extLst>
                </a:gridCol>
                <a:gridCol w="3886050">
                  <a:extLst>
                    <a:ext uri="{9D8B030D-6E8A-4147-A177-3AD203B41FA5}">
                      <a16:colId xmlns:a16="http://schemas.microsoft.com/office/drawing/2014/main" val="20001"/>
                    </a:ext>
                  </a:extLst>
                </a:gridCol>
                <a:gridCol w="3886050">
                  <a:extLst>
                    <a:ext uri="{9D8B030D-6E8A-4147-A177-3AD203B41FA5}">
                      <a16:colId xmlns:a16="http://schemas.microsoft.com/office/drawing/2014/main" val="20002"/>
                    </a:ext>
                  </a:extLst>
                </a:gridCol>
              </a:tblGrid>
              <a:tr h="673575">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a:t>
                      </a:r>
                      <a:endParaRPr sz="14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Cluster Profile </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 sz="1400" u="none" strike="noStrike" cap="none">
                          <a:latin typeface="Nunito"/>
                          <a:ea typeface="Nunito"/>
                          <a:cs typeface="Nunito"/>
                          <a:sym typeface="Nunito"/>
                        </a:rPr>
                        <a:t>Business Insights for Marketing Team</a:t>
                      </a:r>
                      <a:endParaRPr sz="14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0"/>
                  </a:ext>
                </a:extLst>
              </a:tr>
              <a:tr h="7533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1</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High value customers who have many credit cards and prefer to engage online</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Engage Online – Set up priority calling in lines – Upsell and Cross sell premium products</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1"/>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2</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baseline="30000">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2"/>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3</a:t>
                      </a: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r>
                        <a:rPr lang="en" sz="1200" u="none" strike="noStrike" cap="none">
                          <a:latin typeface="Nunito"/>
                          <a:ea typeface="Nunito"/>
                          <a:cs typeface="Nunito"/>
                          <a:sym typeface="Nunito"/>
                        </a:rPr>
                        <a:t>…</a:t>
                      </a: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3"/>
                  </a:ext>
                </a:extLst>
              </a:tr>
              <a:tr h="669525">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latin typeface="Nunito"/>
                        <a:ea typeface="Nunito"/>
                        <a:cs typeface="Nunito"/>
                        <a:sym typeface="Nunito"/>
                      </a:endParaRPr>
                    </a:p>
                  </a:txBody>
                  <a:tcPr marL="91450" marR="91450" marT="45725" marB="45725" anchor="ctr">
                    <a:lnL w="12700" cap="flat" cmpd="sng">
                      <a:solidFill>
                        <a:srgbClr val="7F7F7F"/>
                      </a:solidFill>
                      <a:prstDash val="solid"/>
                      <a:round/>
                      <a:headEnd type="none" w="sm" len="sm"/>
                      <a:tailEnd type="none" w="sm" len="sm"/>
                    </a:lnL>
                    <a:lnR w="12700" cap="flat" cmpd="sng">
                      <a:solidFill>
                        <a:srgbClr val="7F7F7F"/>
                      </a:solidFill>
                      <a:prstDash val="solid"/>
                      <a:round/>
                      <a:headEnd type="none" w="sm" len="sm"/>
                      <a:tailEnd type="none" w="sm" len="sm"/>
                    </a:lnR>
                  </a:tcPr>
                </a:tc>
                <a:extLst>
                  <a:ext uri="{0D108BD9-81ED-4DB2-BD59-A6C34878D82A}">
                    <a16:rowId xmlns:a16="http://schemas.microsoft.com/office/drawing/2014/main" val="10004"/>
                  </a:ext>
                </a:extLst>
              </a:tr>
            </a:tbl>
          </a:graphicData>
        </a:graphic>
      </p:graphicFrame>
      <p:sp>
        <p:nvSpPr>
          <p:cNvPr id="81" name="Google Shape;81;g10ee00f67ea_0_81"/>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2"/>
        <p:cNvGrpSpPr/>
        <p:nvPr/>
      </p:nvGrpSpPr>
      <p:grpSpPr>
        <a:xfrm>
          <a:off x="0" y="0"/>
          <a:ext cx="0" cy="0"/>
          <a:chOff x="0" y="0"/>
          <a:chExt cx="0" cy="0"/>
        </a:xfrm>
      </p:grpSpPr>
      <p:sp>
        <p:nvSpPr>
          <p:cNvPr id="83" name="Google Shape;83;g10ee00f67ea_0_85"/>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84" name="Google Shape;84;g10ee00f67ea_0_8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85" name="Google Shape;85;g10ee00f67ea_0_8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86" name="Google Shape;86;g10ee00f67ea_0_85"/>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
        <p:cNvGrpSpPr/>
        <p:nvPr/>
      </p:nvGrpSpPr>
      <p:grpSpPr>
        <a:xfrm>
          <a:off x="0" y="0"/>
          <a:ext cx="0" cy="0"/>
          <a:chOff x="0" y="0"/>
          <a:chExt cx="0" cy="0"/>
        </a:xfrm>
      </p:grpSpPr>
      <p:sp>
        <p:nvSpPr>
          <p:cNvPr id="88" name="Google Shape;88;g10ee00f67ea_0_9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200"/>
              <a:buNone/>
              <a:defRPr/>
            </a:lvl1pPr>
            <a:lvl2pPr lvl="1" algn="l">
              <a:lnSpc>
                <a:spcPct val="100000"/>
              </a:lnSpc>
              <a:spcBef>
                <a:spcPts val="0"/>
              </a:spcBef>
              <a:spcAft>
                <a:spcPts val="0"/>
              </a:spcAft>
              <a:buSzPts val="2500"/>
              <a:buNone/>
              <a:defRPr/>
            </a:lvl2pPr>
            <a:lvl3pPr lvl="2" algn="l">
              <a:lnSpc>
                <a:spcPct val="100000"/>
              </a:lnSpc>
              <a:spcBef>
                <a:spcPts val="0"/>
              </a:spcBef>
              <a:spcAft>
                <a:spcPts val="0"/>
              </a:spcAft>
              <a:buSzPts val="2500"/>
              <a:buNone/>
              <a:defRPr/>
            </a:lvl3pPr>
            <a:lvl4pPr lvl="3" algn="l">
              <a:lnSpc>
                <a:spcPct val="100000"/>
              </a:lnSpc>
              <a:spcBef>
                <a:spcPts val="0"/>
              </a:spcBef>
              <a:spcAft>
                <a:spcPts val="0"/>
              </a:spcAft>
              <a:buSzPts val="2500"/>
              <a:buNone/>
              <a:defRPr/>
            </a:lvl4pPr>
            <a:lvl5pPr lvl="4" algn="l">
              <a:lnSpc>
                <a:spcPct val="100000"/>
              </a:lnSpc>
              <a:spcBef>
                <a:spcPts val="0"/>
              </a:spcBef>
              <a:spcAft>
                <a:spcPts val="0"/>
              </a:spcAft>
              <a:buSzPts val="2500"/>
              <a:buNone/>
              <a:defRPr/>
            </a:lvl5pPr>
            <a:lvl6pPr lvl="5" algn="l">
              <a:lnSpc>
                <a:spcPct val="100000"/>
              </a:lnSpc>
              <a:spcBef>
                <a:spcPts val="0"/>
              </a:spcBef>
              <a:spcAft>
                <a:spcPts val="0"/>
              </a:spcAft>
              <a:buSzPts val="2500"/>
              <a:buNone/>
              <a:defRPr/>
            </a:lvl6pPr>
            <a:lvl7pPr lvl="6" algn="l">
              <a:lnSpc>
                <a:spcPct val="100000"/>
              </a:lnSpc>
              <a:spcBef>
                <a:spcPts val="0"/>
              </a:spcBef>
              <a:spcAft>
                <a:spcPts val="0"/>
              </a:spcAft>
              <a:buSzPts val="2500"/>
              <a:buNone/>
              <a:defRPr/>
            </a:lvl7pPr>
            <a:lvl8pPr lvl="7" algn="l">
              <a:lnSpc>
                <a:spcPct val="100000"/>
              </a:lnSpc>
              <a:spcBef>
                <a:spcPts val="0"/>
              </a:spcBef>
              <a:spcAft>
                <a:spcPts val="0"/>
              </a:spcAft>
              <a:buSzPts val="2500"/>
              <a:buNone/>
              <a:defRPr/>
            </a:lvl8pPr>
            <a:lvl9pPr lvl="8" algn="l">
              <a:lnSpc>
                <a:spcPct val="100000"/>
              </a:lnSpc>
              <a:spcBef>
                <a:spcPts val="0"/>
              </a:spcBef>
              <a:spcAft>
                <a:spcPts val="0"/>
              </a:spcAft>
              <a:buSzPts val="2500"/>
              <a:buNone/>
              <a:defRPr/>
            </a:lvl9pPr>
          </a:lstStyle>
          <a:p>
            <a:endParaRPr/>
          </a:p>
        </p:txBody>
      </p:sp>
      <p:sp>
        <p:nvSpPr>
          <p:cNvPr id="89" name="Google Shape;89;g10ee00f67ea_0_9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0"/>
        <p:cNvGrpSpPr/>
        <p:nvPr/>
      </p:nvGrpSpPr>
      <p:grpSpPr>
        <a:xfrm>
          <a:off x="0" y="0"/>
          <a:ext cx="0" cy="0"/>
          <a:chOff x="0" y="0"/>
          <a:chExt cx="0" cy="0"/>
        </a:xfrm>
      </p:grpSpPr>
      <p:sp>
        <p:nvSpPr>
          <p:cNvPr id="91" name="Google Shape;91;g10ee00f67ea_0_9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92" name="Google Shape;92;g10ee00f67ea_0_93"/>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3"/>
        <p:cNvGrpSpPr/>
        <p:nvPr/>
      </p:nvGrpSpPr>
      <p:grpSpPr>
        <a:xfrm>
          <a:off x="0" y="0"/>
          <a:ext cx="0" cy="0"/>
          <a:chOff x="0" y="0"/>
          <a:chExt cx="0" cy="0"/>
        </a:xfrm>
      </p:grpSpPr>
      <p:sp>
        <p:nvSpPr>
          <p:cNvPr id="94" name="Google Shape;94;g10ee00f67ea_0_96"/>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g10ee00f67ea_0_96"/>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6" name="Google Shape;96;g10ee00f67ea_0_96"/>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7" name="Google Shape;97;g10ee00f67ea_0_96"/>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23850" algn="l">
              <a:lnSpc>
                <a:spcPct val="115000"/>
              </a:lnSpc>
              <a:spcBef>
                <a:spcPts val="0"/>
              </a:spcBef>
              <a:spcAft>
                <a:spcPts val="0"/>
              </a:spcAft>
              <a:buSzPts val="1500"/>
              <a:buChar char="●"/>
              <a:defRPr/>
            </a:lvl1pPr>
            <a:lvl2pPr marL="914400" lvl="1" indent="-311150" algn="l">
              <a:lnSpc>
                <a:spcPct val="115000"/>
              </a:lnSpc>
              <a:spcBef>
                <a:spcPts val="1600"/>
              </a:spcBef>
              <a:spcAft>
                <a:spcPts val="0"/>
              </a:spcAft>
              <a:buSzPts val="1300"/>
              <a:buChar char="○"/>
              <a:defRPr/>
            </a:lvl2pPr>
            <a:lvl3pPr marL="1371600" lvl="2" indent="-304800" algn="l">
              <a:lnSpc>
                <a:spcPct val="115000"/>
              </a:lnSpc>
              <a:spcBef>
                <a:spcPts val="1600"/>
              </a:spcBef>
              <a:spcAft>
                <a:spcPts val="0"/>
              </a:spcAft>
              <a:buSzPts val="1200"/>
              <a:buChar char="■"/>
              <a:defRPr/>
            </a:lvl3pPr>
            <a:lvl4pPr marL="1828800" lvl="3" indent="-298450" algn="l">
              <a:lnSpc>
                <a:spcPct val="115000"/>
              </a:lnSpc>
              <a:spcBef>
                <a:spcPts val="1600"/>
              </a:spcBef>
              <a:spcAft>
                <a:spcPts val="0"/>
              </a:spcAft>
              <a:buSzPts val="1100"/>
              <a:buChar char="●"/>
              <a:defRPr/>
            </a:lvl4pPr>
            <a:lvl5pPr marL="2286000" lvl="4" indent="-292100" algn="l">
              <a:lnSpc>
                <a:spcPct val="115000"/>
              </a:lnSpc>
              <a:spcBef>
                <a:spcPts val="1600"/>
              </a:spcBef>
              <a:spcAft>
                <a:spcPts val="0"/>
              </a:spcAft>
              <a:buSzPts val="1000"/>
              <a:buChar char="○"/>
              <a:defRPr/>
            </a:lvl5pPr>
            <a:lvl6pPr marL="2743200" lvl="5" indent="-285750" algn="l">
              <a:lnSpc>
                <a:spcPct val="115000"/>
              </a:lnSpc>
              <a:spcBef>
                <a:spcPts val="1600"/>
              </a:spcBef>
              <a:spcAft>
                <a:spcPts val="0"/>
              </a:spcAft>
              <a:buSzPts val="900"/>
              <a:buChar char="■"/>
              <a:defRPr/>
            </a:lvl6pPr>
            <a:lvl7pPr marL="3200400" lvl="6" indent="-279400" algn="l">
              <a:lnSpc>
                <a:spcPct val="115000"/>
              </a:lnSpc>
              <a:spcBef>
                <a:spcPts val="1600"/>
              </a:spcBef>
              <a:spcAft>
                <a:spcPts val="0"/>
              </a:spcAft>
              <a:buSzPts val="800"/>
              <a:buChar char="●"/>
              <a:defRPr/>
            </a:lvl7pPr>
            <a:lvl8pPr marL="3657600" lvl="7" indent="-273050" algn="l">
              <a:lnSpc>
                <a:spcPct val="115000"/>
              </a:lnSpc>
              <a:spcBef>
                <a:spcPts val="1600"/>
              </a:spcBef>
              <a:spcAft>
                <a:spcPts val="0"/>
              </a:spcAft>
              <a:buSzPts val="700"/>
              <a:buChar char="○"/>
              <a:defRPr/>
            </a:lvl8pPr>
            <a:lvl9pPr marL="4114800" lvl="8" indent="-266700" algn="l">
              <a:lnSpc>
                <a:spcPct val="115000"/>
              </a:lnSpc>
              <a:spcBef>
                <a:spcPts val="1600"/>
              </a:spcBef>
              <a:spcAft>
                <a:spcPts val="1600"/>
              </a:spcAft>
              <a:buSzPts val="600"/>
              <a:buChar char="■"/>
              <a:defRPr/>
            </a:lvl9pPr>
          </a:lstStyle>
          <a:p>
            <a:endParaRPr/>
          </a:p>
        </p:txBody>
      </p:sp>
      <p:sp>
        <p:nvSpPr>
          <p:cNvPr id="98" name="Google Shape;98;g10ee00f67ea_0_96"/>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
        <p:nvSpPr>
          <p:cNvPr id="100" name="Google Shape;100;g10ee00f67ea_0_10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ge1a9588eba_0_0"/>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7" name="Google Shape;7;ge1a9588eba_0_0"/>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8" name="Google Shape;8;ge1a9588eba_0_0"/>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9" name="Google Shape;9;ge1a9588eba_0_0"/>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10" name="Google Shape;10;ge1a9588eba_0_0"/>
          <p:cNvPicPr preferRelativeResize="0"/>
          <p:nvPr/>
        </p:nvPicPr>
        <p:blipFill rotWithShape="1">
          <a:blip r:embed="rId12">
            <a:alphaModFix/>
          </a:blip>
          <a:srcRect/>
          <a:stretch/>
        </p:blipFill>
        <p:spPr>
          <a:xfrm>
            <a:off x="7669500" y="68264"/>
            <a:ext cx="1395476" cy="572701"/>
          </a:xfrm>
          <a:prstGeom prst="rect">
            <a:avLst/>
          </a:prstGeom>
          <a:noFill/>
          <a:ln>
            <a:noFill/>
          </a:ln>
        </p:spPr>
      </p:pic>
      <p:grpSp>
        <p:nvGrpSpPr>
          <p:cNvPr id="11" name="Google Shape;11;ge1a9588eba_0_0"/>
          <p:cNvGrpSpPr/>
          <p:nvPr/>
        </p:nvGrpSpPr>
        <p:grpSpPr>
          <a:xfrm>
            <a:off x="6593" y="10"/>
            <a:ext cx="175500" cy="709221"/>
            <a:chOff x="6593" y="10"/>
            <a:chExt cx="175500" cy="709221"/>
          </a:xfrm>
        </p:grpSpPr>
        <p:sp>
          <p:nvSpPr>
            <p:cNvPr id="12" name="Google Shape;12;ge1a9588eba_0_0"/>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3;ge1a9588eba_0_0"/>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3"/>
        <p:cNvGrpSpPr/>
        <p:nvPr/>
      </p:nvGrpSpPr>
      <p:grpSpPr>
        <a:xfrm>
          <a:off x="0" y="0"/>
          <a:ext cx="0" cy="0"/>
          <a:chOff x="0" y="0"/>
          <a:chExt cx="0" cy="0"/>
        </a:xfrm>
      </p:grpSpPr>
      <p:sp>
        <p:nvSpPr>
          <p:cNvPr id="54" name="Google Shape;54;g10ee00f67ea_0_62"/>
          <p:cNvSpPr txBox="1">
            <a:spLocks noGrp="1"/>
          </p:cNvSpPr>
          <p:nvPr>
            <p:ph type="title"/>
          </p:nvPr>
        </p:nvSpPr>
        <p:spPr>
          <a:xfrm>
            <a:off x="201972" y="288368"/>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434343"/>
              </a:buClr>
              <a:buSzPts val="2200"/>
              <a:buFont typeface="Nunito"/>
              <a:buNone/>
              <a:defRPr sz="2200" b="1" i="0" u="none" strike="noStrike" cap="none">
                <a:solidFill>
                  <a:srgbClr val="434343"/>
                </a:solidFill>
                <a:latin typeface="Nunito"/>
                <a:ea typeface="Nunito"/>
                <a:cs typeface="Nunito"/>
                <a:sym typeface="Nunito"/>
              </a:defRPr>
            </a:lvl1pPr>
            <a:lvl2pPr marR="0" lvl="1"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2pPr>
            <a:lvl3pPr marR="0" lvl="2"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3pPr>
            <a:lvl4pPr marR="0" lvl="3"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4pPr>
            <a:lvl5pPr marR="0" lvl="4"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5pPr>
            <a:lvl6pPr marR="0" lvl="5"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6pPr>
            <a:lvl7pPr marR="0" lvl="6"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7pPr>
            <a:lvl8pPr marR="0" lvl="7"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8pPr>
            <a:lvl9pPr marR="0" lvl="8" algn="l" rtl="0">
              <a:lnSpc>
                <a:spcPct val="100000"/>
              </a:lnSpc>
              <a:spcBef>
                <a:spcPts val="0"/>
              </a:spcBef>
              <a:spcAft>
                <a:spcPts val="0"/>
              </a:spcAft>
              <a:buClr>
                <a:srgbClr val="434343"/>
              </a:buClr>
              <a:buSzPts val="2500"/>
              <a:buFont typeface="Nunito SemiBold"/>
              <a:buNone/>
              <a:defRPr sz="2500" b="0" i="0" u="none" strike="noStrike" cap="none">
                <a:solidFill>
                  <a:srgbClr val="434343"/>
                </a:solidFill>
                <a:latin typeface="Nunito SemiBold"/>
                <a:ea typeface="Nunito SemiBold"/>
                <a:cs typeface="Nunito SemiBold"/>
                <a:sym typeface="Nunito SemiBold"/>
              </a:defRPr>
            </a:lvl9pPr>
          </a:lstStyle>
          <a:p>
            <a:endParaRPr/>
          </a:p>
        </p:txBody>
      </p:sp>
      <p:sp>
        <p:nvSpPr>
          <p:cNvPr id="55" name="Google Shape;55;g10ee00f67ea_0_62"/>
          <p:cNvSpPr txBox="1">
            <a:spLocks noGrp="1"/>
          </p:cNvSpPr>
          <p:nvPr>
            <p:ph type="body" idx="1"/>
          </p:nvPr>
        </p:nvSpPr>
        <p:spPr>
          <a:xfrm>
            <a:off x="311700" y="861075"/>
            <a:ext cx="8520600" cy="3416400"/>
          </a:xfrm>
          <a:prstGeom prst="rect">
            <a:avLst/>
          </a:prstGeom>
          <a:noFill/>
          <a:ln>
            <a:noFill/>
          </a:ln>
        </p:spPr>
        <p:txBody>
          <a:bodyPr spcFirstLastPara="1" wrap="square" lIns="91425" tIns="91425" rIns="91425" bIns="91425" anchor="t" anchorCtr="0">
            <a:noAutofit/>
          </a:bodyPr>
          <a:lstStyle>
            <a:lvl1pPr marL="457200" marR="0" lvl="0" indent="-323850" algn="l" rtl="0">
              <a:lnSpc>
                <a:spcPct val="115000"/>
              </a:lnSpc>
              <a:spcBef>
                <a:spcPts val="0"/>
              </a:spcBef>
              <a:spcAft>
                <a:spcPts val="0"/>
              </a:spcAft>
              <a:buClr>
                <a:schemeClr val="dk2"/>
              </a:buClr>
              <a:buSzPts val="1500"/>
              <a:buFont typeface="Nunito"/>
              <a:buChar char="●"/>
              <a:defRPr sz="1500" b="0" i="0" u="none" strike="noStrike" cap="none">
                <a:solidFill>
                  <a:schemeClr val="dk2"/>
                </a:solidFill>
                <a:latin typeface="Nunito"/>
                <a:ea typeface="Nunito"/>
                <a:cs typeface="Nunito"/>
                <a:sym typeface="Nunito"/>
              </a:defRPr>
            </a:lvl1pPr>
            <a:lvl2pPr marL="914400" marR="0" lvl="1" indent="-311150" algn="l" rtl="0">
              <a:lnSpc>
                <a:spcPct val="115000"/>
              </a:lnSpc>
              <a:spcBef>
                <a:spcPts val="1600"/>
              </a:spcBef>
              <a:spcAft>
                <a:spcPts val="0"/>
              </a:spcAft>
              <a:buClr>
                <a:schemeClr val="dk2"/>
              </a:buClr>
              <a:buSzPts val="1300"/>
              <a:buFont typeface="Nunito"/>
              <a:buChar char="○"/>
              <a:defRPr sz="1300" b="0" i="0" u="none" strike="noStrike" cap="none">
                <a:solidFill>
                  <a:schemeClr val="dk2"/>
                </a:solidFill>
                <a:latin typeface="Nunito"/>
                <a:ea typeface="Nunito"/>
                <a:cs typeface="Nunito"/>
                <a:sym typeface="Nunito"/>
              </a:defRPr>
            </a:lvl2pPr>
            <a:lvl3pPr marL="1371600" marR="0" lvl="2" indent="-304800" algn="l" rtl="0">
              <a:lnSpc>
                <a:spcPct val="115000"/>
              </a:lnSpc>
              <a:spcBef>
                <a:spcPts val="1600"/>
              </a:spcBef>
              <a:spcAft>
                <a:spcPts val="0"/>
              </a:spcAft>
              <a:buClr>
                <a:schemeClr val="dk2"/>
              </a:buClr>
              <a:buSzPts val="1200"/>
              <a:buFont typeface="Nunito"/>
              <a:buChar char="■"/>
              <a:defRPr sz="1200" b="0" i="0" u="none" strike="noStrike" cap="none">
                <a:solidFill>
                  <a:schemeClr val="dk2"/>
                </a:solidFill>
                <a:latin typeface="Nunito"/>
                <a:ea typeface="Nunito"/>
                <a:cs typeface="Nunito"/>
                <a:sym typeface="Nunito"/>
              </a:defRPr>
            </a:lvl3pPr>
            <a:lvl4pPr marL="1828800" marR="0" lvl="3" indent="-298450" algn="l" rtl="0">
              <a:lnSpc>
                <a:spcPct val="115000"/>
              </a:lnSpc>
              <a:spcBef>
                <a:spcPts val="1600"/>
              </a:spcBef>
              <a:spcAft>
                <a:spcPts val="0"/>
              </a:spcAft>
              <a:buClr>
                <a:schemeClr val="dk2"/>
              </a:buClr>
              <a:buSzPts val="1100"/>
              <a:buFont typeface="Nunito"/>
              <a:buChar char="●"/>
              <a:defRPr sz="1100" b="0" i="0" u="none" strike="noStrike" cap="none">
                <a:solidFill>
                  <a:schemeClr val="dk2"/>
                </a:solidFill>
                <a:latin typeface="Nunito"/>
                <a:ea typeface="Nunito"/>
                <a:cs typeface="Nunito"/>
                <a:sym typeface="Nunito"/>
              </a:defRPr>
            </a:lvl4pPr>
            <a:lvl5pPr marL="2286000" marR="0" lvl="4" indent="-292100" algn="l" rtl="0">
              <a:lnSpc>
                <a:spcPct val="115000"/>
              </a:lnSpc>
              <a:spcBef>
                <a:spcPts val="1600"/>
              </a:spcBef>
              <a:spcAft>
                <a:spcPts val="0"/>
              </a:spcAft>
              <a:buClr>
                <a:schemeClr val="dk2"/>
              </a:buClr>
              <a:buSzPts val="1000"/>
              <a:buFont typeface="Nunito"/>
              <a:buChar char="○"/>
              <a:defRPr sz="1000" b="0" i="0" u="none" strike="noStrike" cap="none">
                <a:solidFill>
                  <a:schemeClr val="dk2"/>
                </a:solidFill>
                <a:latin typeface="Nunito"/>
                <a:ea typeface="Nunito"/>
                <a:cs typeface="Nunito"/>
                <a:sym typeface="Nunito"/>
              </a:defRPr>
            </a:lvl5pPr>
            <a:lvl6pPr marL="2743200" marR="0" lvl="5" indent="-285750" algn="l" rtl="0">
              <a:lnSpc>
                <a:spcPct val="115000"/>
              </a:lnSpc>
              <a:spcBef>
                <a:spcPts val="1600"/>
              </a:spcBef>
              <a:spcAft>
                <a:spcPts val="0"/>
              </a:spcAft>
              <a:buClr>
                <a:schemeClr val="dk2"/>
              </a:buClr>
              <a:buSzPts val="900"/>
              <a:buFont typeface="Nunito"/>
              <a:buChar char="■"/>
              <a:defRPr sz="900" b="0" i="0" u="none" strike="noStrike" cap="none">
                <a:solidFill>
                  <a:schemeClr val="dk2"/>
                </a:solidFill>
                <a:latin typeface="Nunito"/>
                <a:ea typeface="Nunito"/>
                <a:cs typeface="Nunito"/>
                <a:sym typeface="Nunito"/>
              </a:defRPr>
            </a:lvl6pPr>
            <a:lvl7pPr marL="3200400" marR="0" lvl="6" indent="-279400" algn="l" rtl="0">
              <a:lnSpc>
                <a:spcPct val="115000"/>
              </a:lnSpc>
              <a:spcBef>
                <a:spcPts val="1600"/>
              </a:spcBef>
              <a:spcAft>
                <a:spcPts val="0"/>
              </a:spcAft>
              <a:buClr>
                <a:schemeClr val="dk2"/>
              </a:buClr>
              <a:buSzPts val="800"/>
              <a:buFont typeface="Nunito"/>
              <a:buChar char="●"/>
              <a:defRPr sz="800" b="0" i="0" u="none" strike="noStrike" cap="none">
                <a:solidFill>
                  <a:schemeClr val="dk2"/>
                </a:solidFill>
                <a:latin typeface="Nunito"/>
                <a:ea typeface="Nunito"/>
                <a:cs typeface="Nunito"/>
                <a:sym typeface="Nunito"/>
              </a:defRPr>
            </a:lvl7pPr>
            <a:lvl8pPr marL="3657600" marR="0" lvl="7" indent="-273050" algn="l" rtl="0">
              <a:lnSpc>
                <a:spcPct val="115000"/>
              </a:lnSpc>
              <a:spcBef>
                <a:spcPts val="1600"/>
              </a:spcBef>
              <a:spcAft>
                <a:spcPts val="0"/>
              </a:spcAft>
              <a:buClr>
                <a:schemeClr val="dk2"/>
              </a:buClr>
              <a:buSzPts val="700"/>
              <a:buFont typeface="Nunito"/>
              <a:buChar char="○"/>
              <a:defRPr sz="700" b="0" i="0" u="none" strike="noStrike" cap="none">
                <a:solidFill>
                  <a:schemeClr val="dk2"/>
                </a:solidFill>
                <a:latin typeface="Nunito"/>
                <a:ea typeface="Nunito"/>
                <a:cs typeface="Nunito"/>
                <a:sym typeface="Nunito"/>
              </a:defRPr>
            </a:lvl8pPr>
            <a:lvl9pPr marL="4114800" marR="0" lvl="8" indent="-266700" algn="l" rtl="0">
              <a:lnSpc>
                <a:spcPct val="115000"/>
              </a:lnSpc>
              <a:spcBef>
                <a:spcPts val="1600"/>
              </a:spcBef>
              <a:spcAft>
                <a:spcPts val="1600"/>
              </a:spcAft>
              <a:buClr>
                <a:schemeClr val="dk2"/>
              </a:buClr>
              <a:buSzPts val="600"/>
              <a:buFont typeface="Nunito"/>
              <a:buChar char="■"/>
              <a:defRPr sz="600" b="0" i="0" u="none" strike="noStrike" cap="none">
                <a:solidFill>
                  <a:schemeClr val="dk2"/>
                </a:solidFill>
                <a:latin typeface="Nunito"/>
                <a:ea typeface="Nunito"/>
                <a:cs typeface="Nunito"/>
                <a:sym typeface="Nunito"/>
              </a:defRPr>
            </a:lvl9pPr>
          </a:lstStyle>
          <a:p>
            <a:endParaRPr/>
          </a:p>
        </p:txBody>
      </p:sp>
      <p:sp>
        <p:nvSpPr>
          <p:cNvPr id="56" name="Google Shape;56;g10ee00f67ea_0_62"/>
          <p:cNvSpPr txBox="1"/>
          <p:nvPr/>
        </p:nvSpPr>
        <p:spPr>
          <a:xfrm>
            <a:off x="2234400" y="4917657"/>
            <a:ext cx="4675200" cy="275700"/>
          </a:xfrm>
          <a:prstGeom prst="rect">
            <a:avLst/>
          </a:prstGeom>
          <a:noFill/>
          <a:ln>
            <a:noFill/>
          </a:ln>
        </p:spPr>
        <p:txBody>
          <a:bodyPr spcFirstLastPara="1" wrap="square" lIns="91425" tIns="91425" rIns="91425" bIns="91425" anchor="t" anchorCtr="0">
            <a:noAutofit/>
          </a:bodyPr>
          <a:lstStyle/>
          <a:p>
            <a:pPr marL="12700" marR="0" lvl="0" indent="0" algn="ctr" rtl="0">
              <a:lnSpc>
                <a:spcPct val="102500"/>
              </a:lnSpc>
              <a:spcBef>
                <a:spcPts val="0"/>
              </a:spcBef>
              <a:spcAft>
                <a:spcPts val="0"/>
              </a:spcAft>
              <a:buClr>
                <a:srgbClr val="000000"/>
              </a:buClr>
              <a:buSzPts val="700"/>
              <a:buFont typeface="Arial"/>
              <a:buNone/>
            </a:pPr>
            <a:r>
              <a:rPr lang="en" sz="700" b="1" i="0" u="none" strike="noStrike" cap="none">
                <a:solidFill>
                  <a:srgbClr val="434343"/>
                </a:solidFill>
                <a:latin typeface="Nunito"/>
                <a:ea typeface="Nunito"/>
                <a:cs typeface="Nunito"/>
                <a:sym typeface="Nunito"/>
              </a:rPr>
              <a:t>Proprietary content. © Great Learning. All Rights Reserved. Unauthorized use or distribution prohibited.</a:t>
            </a:r>
            <a:endParaRPr sz="700" b="1" i="0" u="none" strike="noStrike" cap="none">
              <a:solidFill>
                <a:srgbClr val="434343"/>
              </a:solidFill>
              <a:latin typeface="Nunito"/>
              <a:ea typeface="Nunito"/>
              <a:cs typeface="Nunito"/>
              <a:sym typeface="Nunito"/>
            </a:endParaRPr>
          </a:p>
        </p:txBody>
      </p:sp>
      <p:sp>
        <p:nvSpPr>
          <p:cNvPr id="57" name="Google Shape;57;g10ee00f67ea_0_62"/>
          <p:cNvSpPr txBox="1">
            <a:spLocks noGrp="1"/>
          </p:cNvSpPr>
          <p:nvPr>
            <p:ph type="sldNum" idx="12"/>
          </p:nvPr>
        </p:nvSpPr>
        <p:spPr>
          <a:xfrm>
            <a:off x="8832299" y="4946907"/>
            <a:ext cx="365400" cy="217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1pPr>
            <a:lvl2pPr marL="0" marR="0" lvl="1"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2pPr>
            <a:lvl3pPr marL="0" marR="0" lvl="2"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3pPr>
            <a:lvl4pPr marL="0" marR="0" lvl="3"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4pPr>
            <a:lvl5pPr marL="0" marR="0" lvl="4"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5pPr>
            <a:lvl6pPr marL="0" marR="0" lvl="5"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6pPr>
            <a:lvl7pPr marL="0" marR="0" lvl="6"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7pPr>
            <a:lvl8pPr marL="0" marR="0" lvl="7"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8pPr>
            <a:lvl9pPr marL="0" marR="0" lvl="8" indent="0" algn="ctr" rtl="0">
              <a:lnSpc>
                <a:spcPct val="100000"/>
              </a:lnSpc>
              <a:spcBef>
                <a:spcPts val="0"/>
              </a:spcBef>
              <a:spcAft>
                <a:spcPts val="0"/>
              </a:spcAft>
              <a:buClr>
                <a:srgbClr val="000000"/>
              </a:buClr>
              <a:buSzPts val="800"/>
              <a:buFont typeface="Arial"/>
              <a:buNone/>
              <a:defRPr sz="800" b="1" i="0" u="none" strike="noStrike" cap="none">
                <a:solidFill>
                  <a:srgbClr val="434343"/>
                </a:solidFill>
                <a:latin typeface="Nunito"/>
                <a:ea typeface="Nunito"/>
                <a:cs typeface="Nunito"/>
                <a:sym typeface="Nunito"/>
              </a:defRPr>
            </a:lvl9pPr>
          </a:lstStyle>
          <a:p>
            <a:pPr marL="0" lvl="0" indent="0" algn="ctr" rtl="0">
              <a:spcBef>
                <a:spcPts val="0"/>
              </a:spcBef>
              <a:spcAft>
                <a:spcPts val="0"/>
              </a:spcAft>
              <a:buNone/>
            </a:pPr>
            <a:fld id="{00000000-1234-1234-1234-123412341234}" type="slidenum">
              <a:rPr lang="en"/>
              <a:t>‹#›</a:t>
            </a:fld>
            <a:endParaRPr/>
          </a:p>
        </p:txBody>
      </p:sp>
      <p:pic>
        <p:nvPicPr>
          <p:cNvPr id="58" name="Google Shape;58;g10ee00f67ea_0_62"/>
          <p:cNvPicPr preferRelativeResize="0"/>
          <p:nvPr/>
        </p:nvPicPr>
        <p:blipFill rotWithShape="1">
          <a:blip r:embed="rId12">
            <a:alphaModFix/>
          </a:blip>
          <a:srcRect/>
          <a:stretch/>
        </p:blipFill>
        <p:spPr>
          <a:xfrm>
            <a:off x="7669500" y="68264"/>
            <a:ext cx="1395476" cy="572701"/>
          </a:xfrm>
          <a:prstGeom prst="rect">
            <a:avLst/>
          </a:prstGeom>
          <a:noFill/>
          <a:ln>
            <a:noFill/>
          </a:ln>
        </p:spPr>
      </p:pic>
      <p:grpSp>
        <p:nvGrpSpPr>
          <p:cNvPr id="59" name="Google Shape;59;g10ee00f67ea_0_62"/>
          <p:cNvGrpSpPr/>
          <p:nvPr/>
        </p:nvGrpSpPr>
        <p:grpSpPr>
          <a:xfrm>
            <a:off x="6593" y="10"/>
            <a:ext cx="175500" cy="709221"/>
            <a:chOff x="6593" y="10"/>
            <a:chExt cx="175500" cy="709221"/>
          </a:xfrm>
        </p:grpSpPr>
        <p:sp>
          <p:nvSpPr>
            <p:cNvPr id="60" name="Google Shape;60;g10ee00f67ea_0_62"/>
            <p:cNvSpPr/>
            <p:nvPr/>
          </p:nvSpPr>
          <p:spPr>
            <a:xfrm>
              <a:off x="6593" y="10"/>
              <a:ext cx="175500" cy="355500"/>
            </a:xfrm>
            <a:prstGeom prst="rect">
              <a:avLst/>
            </a:prstGeom>
            <a:solidFill>
              <a:srgbClr val="0E39A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g10ee00f67ea_0_62"/>
            <p:cNvSpPr/>
            <p:nvPr/>
          </p:nvSpPr>
          <p:spPr>
            <a:xfrm>
              <a:off x="6593" y="353731"/>
              <a:ext cx="175500" cy="355500"/>
            </a:xfrm>
            <a:prstGeom prst="rect">
              <a:avLst/>
            </a:prstGeom>
            <a:solidFill>
              <a:srgbClr val="1974D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mc:AlternateContent xmlns:mc="http://schemas.openxmlformats.org/markup-compatibility/2006">
    <mc:Choice xmlns:p14="http://schemas.microsoft.com/office/powerpoint/2010/main" Requires="p14">
      <p:transition p14:dur="0">
        <p:fade thruBlk="1"/>
      </p:transition>
    </mc:Choice>
    <mc:Fallback>
      <p:transition>
        <p:fade thruBlk="1"/>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1158150" y="1412050"/>
            <a:ext cx="6827700" cy="581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3600">
                <a:latin typeface="Century Gothic"/>
                <a:ea typeface="Century Gothic"/>
                <a:cs typeface="Century Gothic"/>
                <a:sym typeface="Century Gothic"/>
              </a:rPr>
              <a:t>Hotel Booking Cancellation Prediction</a:t>
            </a:r>
            <a:endParaRPr sz="3600">
              <a:solidFill>
                <a:schemeClr val="lt2"/>
              </a:solidFill>
              <a:latin typeface="Century Gothic"/>
              <a:ea typeface="Century Gothic"/>
              <a:cs typeface="Century Gothic"/>
              <a:sym typeface="Century Gothic"/>
            </a:endParaRPr>
          </a:p>
        </p:txBody>
      </p:sp>
      <p:sp>
        <p:nvSpPr>
          <p:cNvPr id="106" name="Google Shape;106;p1"/>
          <p:cNvSpPr txBox="1">
            <a:spLocks noGrp="1"/>
          </p:cNvSpPr>
          <p:nvPr>
            <p:ph type="ctrTitle"/>
          </p:nvPr>
        </p:nvSpPr>
        <p:spPr>
          <a:xfrm>
            <a:off x="1153000" y="2038575"/>
            <a:ext cx="6827700" cy="498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3000" b="0">
                <a:solidFill>
                  <a:schemeClr val="lt2"/>
                </a:solidFill>
                <a:latin typeface="Century Gothic"/>
                <a:ea typeface="Century Gothic"/>
                <a:cs typeface="Century Gothic"/>
                <a:sym typeface="Century Gothic"/>
              </a:rPr>
              <a:t>Decision Systems, Random Forests</a:t>
            </a:r>
            <a:endParaRPr sz="3000" b="0">
              <a:solidFill>
                <a:schemeClr val="lt2"/>
              </a:solidFill>
              <a:latin typeface="Century Gothic"/>
              <a:ea typeface="Century Gothic"/>
              <a:cs typeface="Century Gothic"/>
              <a:sym typeface="Century Gothic"/>
            </a:endParaRPr>
          </a:p>
        </p:txBody>
      </p:sp>
      <p:sp>
        <p:nvSpPr>
          <p:cNvPr id="107" name="Google Shape;107;p1"/>
          <p:cNvSpPr txBox="1">
            <a:spLocks noGrp="1"/>
          </p:cNvSpPr>
          <p:nvPr>
            <p:ph type="ctrTitle"/>
          </p:nvPr>
        </p:nvSpPr>
        <p:spPr>
          <a:xfrm>
            <a:off x="1153000" y="2429300"/>
            <a:ext cx="6827700" cy="4983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1600" b="0">
                <a:solidFill>
                  <a:schemeClr val="lt2"/>
                </a:solidFill>
                <a:latin typeface="Century Gothic"/>
                <a:ea typeface="Century Gothic"/>
                <a:cs typeface="Century Gothic"/>
                <a:sym typeface="Century Gothic"/>
              </a:rPr>
              <a:t>3/10/24</a:t>
            </a:r>
            <a:endParaRPr sz="1600" b="0">
              <a:solidFill>
                <a:schemeClr val="lt2"/>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Contents / Agenda</a:t>
            </a:r>
            <a:endParaRPr>
              <a:solidFill>
                <a:schemeClr val="lt2"/>
              </a:solidFill>
              <a:latin typeface="Century Gothic"/>
              <a:ea typeface="Century Gothic"/>
              <a:cs typeface="Century Gothic"/>
              <a:sym typeface="Century Gothic"/>
            </a:endParaRPr>
          </a:p>
        </p:txBody>
      </p:sp>
      <p:sp>
        <p:nvSpPr>
          <p:cNvPr id="113" name="Google Shape;113;p2"/>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Executive Summary </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Business Problem Overview and Solution Approach</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EDA Results</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Data Preprocessing </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Model Performance Summary</a:t>
            </a:r>
            <a:endParaRPr sz="14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100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Appendix</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a:extLst>
            <a:ext uri="{FF2B5EF4-FFF2-40B4-BE49-F238E27FC236}">
              <a16:creationId xmlns:a16="http://schemas.microsoft.com/office/drawing/2014/main" id="{13C7ED0D-E3F3-55A9-205A-8A83F5DC6B5A}"/>
            </a:ext>
          </a:extLst>
        </p:cNvPr>
        <p:cNvGrpSpPr/>
        <p:nvPr/>
      </p:nvGrpSpPr>
      <p:grpSpPr>
        <a:xfrm>
          <a:off x="0" y="0"/>
          <a:ext cx="0" cy="0"/>
          <a:chOff x="0" y="0"/>
          <a:chExt cx="0" cy="0"/>
        </a:xfrm>
      </p:grpSpPr>
      <p:sp>
        <p:nvSpPr>
          <p:cNvPr id="118" name="Google Shape;118;g10e9006cb6c_1_2">
            <a:extLst>
              <a:ext uri="{FF2B5EF4-FFF2-40B4-BE49-F238E27FC236}">
                <a16:creationId xmlns:a16="http://schemas.microsoft.com/office/drawing/2014/main" id="{E471C729-C8AE-D2EF-E182-0FC0E524DFBB}"/>
              </a:ext>
            </a:extLst>
          </p:cNvPr>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Executive Summary</a:t>
            </a:r>
            <a:endParaRPr>
              <a:solidFill>
                <a:schemeClr val="lt2"/>
              </a:solidFill>
              <a:latin typeface="Century Gothic"/>
              <a:ea typeface="Century Gothic"/>
              <a:cs typeface="Century Gothic"/>
              <a:sym typeface="Century Gothic"/>
            </a:endParaRPr>
          </a:p>
        </p:txBody>
      </p:sp>
      <p:sp>
        <p:nvSpPr>
          <p:cNvPr id="119" name="Google Shape;119;g10e9006cb6c_1_2">
            <a:extLst>
              <a:ext uri="{FF2B5EF4-FFF2-40B4-BE49-F238E27FC236}">
                <a16:creationId xmlns:a16="http://schemas.microsoft.com/office/drawing/2014/main" id="{652A4A25-C05D-30D1-C3FF-2404C5D21B44}"/>
              </a:ext>
            </a:extLst>
          </p:cNvPr>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0" lvl="1" indent="-317500">
              <a:lnSpc>
                <a:spcPct val="100000"/>
              </a:lnSpc>
              <a:spcBef>
                <a:spcPts val="600"/>
              </a:spcBef>
              <a:buClr>
                <a:schemeClr val="dk1"/>
              </a:buClr>
              <a:buSzPts val="1400"/>
              <a:buFont typeface="Century Gothic"/>
              <a:buChar char="●"/>
            </a:pPr>
            <a:r>
              <a:rPr lang="en-US" sz="1400" b="1" u="sng">
                <a:solidFill>
                  <a:schemeClr val="dk1"/>
                </a:solidFill>
                <a:latin typeface="Century Gothic"/>
                <a:ea typeface="Century Gothic"/>
                <a:cs typeface="Century Gothic"/>
                <a:sym typeface="Century Gothic"/>
              </a:rPr>
              <a:t>Recommendation</a:t>
            </a:r>
            <a:r>
              <a:rPr lang="en-US" sz="1400">
                <a:solidFill>
                  <a:schemeClr val="dk1"/>
                </a:solidFill>
                <a:latin typeface="Century Gothic"/>
                <a:ea typeface="Century Gothic"/>
                <a:cs typeface="Century Gothic"/>
                <a:sym typeface="Century Gothic"/>
              </a:rPr>
              <a:t>:</a:t>
            </a:r>
          </a:p>
          <a:p>
            <a:pPr marL="0" lvl="1" indent="-317500">
              <a:lnSpc>
                <a:spcPct val="100000"/>
              </a:lnSpc>
              <a:spcBef>
                <a:spcPts val="600"/>
              </a:spcBef>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From the data, the Client should utilize the Pruned Random Forest to aggregate its data into understanding the factors that lead to a Cancellation</a:t>
            </a:r>
          </a:p>
          <a:p>
            <a:pPr marL="0" lvl="1" indent="-317500">
              <a:lnSpc>
                <a:spcPct val="100000"/>
              </a:lnSpc>
              <a:spcBef>
                <a:spcPts val="600"/>
              </a:spcBef>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client should understand how other variables such as Special Requests and Meal Plans can improve the number of Arrivals – this would especially be helpful in the Summer when the Cancellations are highest, but the number of Arrivals is around the average</a:t>
            </a:r>
          </a:p>
          <a:p>
            <a:pPr marL="0" indent="-317500">
              <a:lnSpc>
                <a:spcPct val="100000"/>
              </a:lnSpc>
              <a:spcBef>
                <a:spcPts val="1200"/>
              </a:spcBef>
              <a:spcAft>
                <a:spcPts val="600"/>
              </a:spcAft>
              <a:buClr>
                <a:schemeClr val="dk1"/>
              </a:buClr>
              <a:buSzPts val="1400"/>
              <a:buFont typeface="Century Gothic"/>
              <a:buChar char="●"/>
            </a:pPr>
            <a:r>
              <a:rPr lang="en-US" sz="1200" b="1" u="sng">
                <a:solidFill>
                  <a:schemeClr val="dk1"/>
                </a:solidFill>
                <a:latin typeface="Century Gothic"/>
                <a:ea typeface="Century Gothic"/>
                <a:cs typeface="Century Gothic"/>
                <a:sym typeface="Century Gothic"/>
              </a:rPr>
              <a:t>Rationale</a:t>
            </a:r>
            <a:r>
              <a:rPr lang="en-US" sz="1200">
                <a:solidFill>
                  <a:schemeClr val="dk1"/>
                </a:solidFill>
                <a:latin typeface="Century Gothic"/>
                <a:ea typeface="Century Gothic"/>
                <a:cs typeface="Century Gothic"/>
                <a:sym typeface="Century Gothic"/>
              </a:rPr>
              <a:t>:</a:t>
            </a:r>
          </a:p>
          <a:p>
            <a:pPr marL="0" indent="-317500">
              <a:lnSpc>
                <a:spcPct val="100000"/>
              </a:lnSpc>
              <a:spcAft>
                <a:spcPts val="600"/>
              </a:spcAft>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Lead Time carried the greatest weight  and was the Root Node for each process</a:t>
            </a:r>
            <a:endParaRPr lang="en" sz="1200">
              <a:solidFill>
                <a:schemeClr val="dk1"/>
              </a:solidFill>
              <a:latin typeface="Century Gothic"/>
              <a:ea typeface="Century Gothic"/>
              <a:cs typeface="Century Gothic"/>
              <a:sym typeface="Century Gothic"/>
            </a:endParaRPr>
          </a:p>
          <a:p>
            <a:pPr marL="0" lvl="0" indent="-317500" algn="l" rtl="0">
              <a:lnSpc>
                <a:spcPct val="100000"/>
              </a:lnSpc>
              <a:spcAft>
                <a:spcPts val="600"/>
              </a:spcAft>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The Pruned Random Forest took the longest time to execute (~3.5 minutes)</a:t>
            </a:r>
          </a:p>
          <a:p>
            <a:pPr marL="0" lvl="0" indent="-317500" algn="l" rtl="0">
              <a:lnSpc>
                <a:spcPct val="100000"/>
              </a:lnSpc>
              <a:spcAft>
                <a:spcPts val="600"/>
              </a:spcAft>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The Pruned Random Forest had the lowest </a:t>
            </a:r>
            <a:r>
              <a:rPr lang="el-GR" sz="1200">
                <a:solidFill>
                  <a:schemeClr val="dk1"/>
                </a:solidFill>
                <a:latin typeface="Century Gothic"/>
                <a:ea typeface="Century Gothic"/>
                <a:cs typeface="Century Gothic"/>
                <a:sym typeface="Century Gothic"/>
              </a:rPr>
              <a:t>Δ</a:t>
            </a:r>
            <a:r>
              <a:rPr lang="en-US" sz="1200">
                <a:solidFill>
                  <a:schemeClr val="dk1"/>
                </a:solidFill>
                <a:latin typeface="Century Gothic"/>
                <a:ea typeface="Century Gothic"/>
                <a:cs typeface="Century Gothic"/>
                <a:sym typeface="Century Gothic"/>
              </a:rPr>
              <a:t> between the Training and Testing dataset accuracy. </a:t>
            </a:r>
          </a:p>
          <a:p>
            <a:pPr marL="457200" lvl="2" indent="-317500">
              <a:lnSpc>
                <a:spcPct val="100000"/>
              </a:lnSpc>
              <a:spcBef>
                <a:spcPts val="0"/>
              </a:spcBef>
              <a:spcAft>
                <a:spcPts val="600"/>
              </a:spcAft>
              <a:buClr>
                <a:schemeClr val="dk1"/>
              </a:buClr>
              <a:buSzPts val="1400"/>
              <a:buFont typeface="Courier New" panose="02070309020205020404" pitchFamily="49" charset="0"/>
              <a:buChar char="o"/>
            </a:pPr>
            <a:r>
              <a:rPr lang="en-US" sz="1100">
                <a:solidFill>
                  <a:schemeClr val="dk1"/>
                </a:solidFill>
                <a:latin typeface="Century Gothic"/>
                <a:ea typeface="Century Gothic"/>
                <a:cs typeface="Century Gothic"/>
                <a:sym typeface="Century Gothic"/>
              </a:rPr>
              <a:t>The Training dataset accuracy for the other 3 models were in the high 90%</a:t>
            </a:r>
          </a:p>
          <a:p>
            <a:pPr marL="457200" lvl="2" indent="-317500">
              <a:lnSpc>
                <a:spcPct val="100000"/>
              </a:lnSpc>
              <a:spcBef>
                <a:spcPts val="0"/>
              </a:spcBef>
              <a:spcAft>
                <a:spcPts val="600"/>
              </a:spcAft>
              <a:buClr>
                <a:schemeClr val="dk1"/>
              </a:buClr>
              <a:buSzPts val="1400"/>
              <a:buFont typeface="Courier New" panose="02070309020205020404" pitchFamily="49" charset="0"/>
              <a:buChar char="o"/>
            </a:pPr>
            <a:r>
              <a:rPr lang="en-US" sz="1100">
                <a:solidFill>
                  <a:schemeClr val="dk1"/>
                </a:solidFill>
                <a:latin typeface="Century Gothic"/>
                <a:ea typeface="Century Gothic"/>
                <a:cs typeface="Century Gothic"/>
                <a:sym typeface="Century Gothic"/>
              </a:rPr>
              <a:t>The accuracy in the Testing set was much lower in the 80’s </a:t>
            </a:r>
          </a:p>
          <a:p>
            <a:pPr marL="457200" lvl="2" indent="-317500">
              <a:lnSpc>
                <a:spcPct val="100000"/>
              </a:lnSpc>
              <a:spcBef>
                <a:spcPts val="0"/>
              </a:spcBef>
              <a:spcAft>
                <a:spcPts val="600"/>
              </a:spcAft>
              <a:buClr>
                <a:schemeClr val="dk1"/>
              </a:buClr>
              <a:buSzPts val="1400"/>
              <a:buFont typeface="Courier New" panose="02070309020205020404" pitchFamily="49" charset="0"/>
              <a:buChar char="o"/>
            </a:pPr>
            <a:r>
              <a:rPr lang="en-US" sz="1100">
                <a:solidFill>
                  <a:schemeClr val="dk1"/>
                </a:solidFill>
                <a:latin typeface="Century Gothic"/>
                <a:ea typeface="Century Gothic"/>
                <a:cs typeface="Century Gothic"/>
                <a:sym typeface="Century Gothic"/>
              </a:rPr>
              <a:t>The accuracy for the Pruned Random Forest was 87.32% in the Training set and 85.04% in the Testing set</a:t>
            </a:r>
          </a:p>
        </p:txBody>
      </p:sp>
    </p:spTree>
    <p:extLst>
      <p:ext uri="{BB962C8B-B14F-4D97-AF65-F5344CB8AC3E}">
        <p14:creationId xmlns:p14="http://schemas.microsoft.com/office/powerpoint/2010/main" val="2903382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3"/>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Business Problem Overview and Solution Approach</a:t>
            </a:r>
            <a:endParaRPr>
              <a:solidFill>
                <a:schemeClr val="lt2"/>
              </a:solidFill>
              <a:latin typeface="Century Gothic"/>
              <a:ea typeface="Century Gothic"/>
              <a:cs typeface="Century Gothic"/>
              <a:sym typeface="Century Gothic"/>
            </a:endParaRPr>
          </a:p>
        </p:txBody>
      </p:sp>
      <p:sp>
        <p:nvSpPr>
          <p:cNvPr id="125" name="Google Shape;125;p3"/>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define the problem</a:t>
            </a:r>
          </a:p>
          <a:p>
            <a:pPr lvl="1" indent="-317500">
              <a:lnSpc>
                <a:spcPct val="100000"/>
              </a:lnSpc>
              <a:spcBef>
                <a:spcPts val="6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Historically, hotel cancellations have been an area of concern for overall revenue because hotels are unable to determine with great precision, the likelihood that a reservation will be cancelled. If the reservation is cancelled, the hotel will lose money depending on how close it is to the check-in date. To better understand if a cancellation will occur, we will need to better understand the other variables and their correlation to a cancellation. </a:t>
            </a:r>
          </a:p>
          <a:p>
            <a:pPr lvl="1" indent="-317500">
              <a:lnSpc>
                <a:spcPct val="100000"/>
              </a:lnSpc>
              <a:spcBef>
                <a:spcPts val="600"/>
              </a:spcBef>
              <a:buClr>
                <a:schemeClr val="dk1"/>
              </a:buClr>
              <a:buSzPts val="1400"/>
              <a:buFont typeface="Century Gothic"/>
              <a:buChar char="●"/>
            </a:pPr>
            <a:endParaRPr sz="1200">
              <a:solidFill>
                <a:schemeClr val="dk1"/>
              </a:solidFill>
              <a:latin typeface="Century Gothic"/>
              <a:ea typeface="Century Gothic"/>
              <a:cs typeface="Century Gothic"/>
              <a:sym typeface="Century Gothic"/>
            </a:endParaRPr>
          </a:p>
          <a:p>
            <a:pPr marL="457200" lvl="0" indent="-317500" algn="l" rtl="0">
              <a:lnSpc>
                <a:spcPct val="100000"/>
              </a:lnSpc>
              <a:spcBef>
                <a:spcPts val="600"/>
              </a:spcBef>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mention the solution approach / methodology</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We will determine the likelihood that a customer will cancel their reservation by using Decision Trees and Random Forests to understand the factors that lead to a cancellation. </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Our Root Node is Lead time, but we will measure other factors such as Arrival Month, Special Requests, Meal Plan, Price, and Number of Adults</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We will first conduct the Decision Tree process before using the pruned Decision Tree</a:t>
            </a:r>
          </a:p>
          <a:p>
            <a:pPr lvl="1" indent="-317500">
              <a:lnSpc>
                <a:spcPct val="100000"/>
              </a:lnSpc>
              <a:spcBef>
                <a:spcPts val="600"/>
              </a:spcBef>
              <a:buClr>
                <a:schemeClr val="dk1"/>
              </a:buClr>
              <a:buSzPts val="1400"/>
              <a:buFont typeface="Century Gothic"/>
              <a:buChar char="●"/>
            </a:pPr>
            <a:r>
              <a:rPr lang="en-US" sz="1200">
                <a:solidFill>
                  <a:schemeClr val="dk1"/>
                </a:solidFill>
                <a:latin typeface="Century Gothic"/>
                <a:ea typeface="Century Gothic"/>
                <a:cs typeface="Century Gothic"/>
                <a:sym typeface="Century Gothic"/>
              </a:rPr>
              <a:t>Second, we will conduct the Random Forest process before using the pruned Random Forest</a:t>
            </a:r>
            <a:endParaRPr sz="1200">
              <a:solidFill>
                <a:schemeClr val="dk1"/>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10e9006cb6c_1_7"/>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EDA Results</a:t>
            </a:r>
            <a:endParaRPr>
              <a:solidFill>
                <a:schemeClr val="lt2"/>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051C69C9-2ADC-23B7-6E6D-546D29C1DAD0}"/>
              </a:ext>
            </a:extLst>
          </p:cNvPr>
          <p:cNvGraphicFramePr>
            <a:graphicFrameLocks noGrp="1"/>
          </p:cNvGraphicFramePr>
          <p:nvPr>
            <p:extLst>
              <p:ext uri="{D42A27DB-BD31-4B8C-83A1-F6EECF244321}">
                <p14:modId xmlns:p14="http://schemas.microsoft.com/office/powerpoint/2010/main" val="241231839"/>
              </p:ext>
            </p:extLst>
          </p:nvPr>
        </p:nvGraphicFramePr>
        <p:xfrm>
          <a:off x="4025596" y="861979"/>
          <a:ext cx="4697554" cy="1828800"/>
        </p:xfrm>
        <a:graphic>
          <a:graphicData uri="http://schemas.openxmlformats.org/drawingml/2006/table">
            <a:tbl>
              <a:tblPr firstRow="1" bandRow="1">
                <a:tableStyleId>{8A89CD52-7E7E-40B7-8053-ECE04166FD74}</a:tableStyleId>
              </a:tblPr>
              <a:tblGrid>
                <a:gridCol w="2241433">
                  <a:extLst>
                    <a:ext uri="{9D8B030D-6E8A-4147-A177-3AD203B41FA5}">
                      <a16:colId xmlns:a16="http://schemas.microsoft.com/office/drawing/2014/main" val="4205159416"/>
                    </a:ext>
                  </a:extLst>
                </a:gridCol>
                <a:gridCol w="2456121">
                  <a:extLst>
                    <a:ext uri="{9D8B030D-6E8A-4147-A177-3AD203B41FA5}">
                      <a16:colId xmlns:a16="http://schemas.microsoft.com/office/drawing/2014/main" val="1221564176"/>
                    </a:ext>
                  </a:extLst>
                </a:gridCol>
              </a:tblGrid>
              <a:tr h="297859">
                <a:tc gridSpan="2">
                  <a:txBody>
                    <a:bodyPr/>
                    <a:lstStyle/>
                    <a:p>
                      <a:pPr algn="ctr"/>
                      <a:r>
                        <a:rPr lang="en-US"/>
                        <a:t>Total Processing 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5030118"/>
                  </a:ext>
                </a:extLst>
              </a:tr>
              <a:tr h="297859">
                <a:tc>
                  <a:txBody>
                    <a:bodyPr/>
                    <a:lstStyle/>
                    <a:p>
                      <a:r>
                        <a:rPr lang="en-US"/>
                        <a:t>Process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r>
                        <a:rPr lang="en-US"/>
                        <a:t>Time to Execute (</a:t>
                      </a:r>
                      <a:r>
                        <a:rPr lang="en-US" err="1"/>
                        <a:t>min:sec</a:t>
                      </a:r>
                      <a:r>
                        <a:rPr lang="en-US"/>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248083478"/>
                  </a:ext>
                </a:extLst>
              </a:tr>
              <a:tr h="297859">
                <a:tc>
                  <a:txBody>
                    <a:bodyPr/>
                    <a:lstStyle/>
                    <a:p>
                      <a:r>
                        <a:rPr lang="en-US"/>
                        <a:t>Decision Tree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2992103"/>
                  </a:ext>
                </a:extLst>
              </a:tr>
              <a:tr h="297859">
                <a:tc>
                  <a:txBody>
                    <a:bodyPr/>
                    <a:lstStyle/>
                    <a:p>
                      <a:r>
                        <a:rPr lang="en-US"/>
                        <a:t>Decision Tree – Pruned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0:18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0837713"/>
                  </a:ext>
                </a:extLst>
              </a:tr>
              <a:tr h="297859">
                <a:tc>
                  <a:txBody>
                    <a:bodyPr/>
                    <a:lstStyle/>
                    <a:p>
                      <a:r>
                        <a:rPr lang="en-US"/>
                        <a:t>Random Forest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0:05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518657"/>
                  </a:ext>
                </a:extLst>
              </a:tr>
              <a:tr h="297859">
                <a:tc>
                  <a:txBody>
                    <a:bodyPr/>
                    <a:lstStyle/>
                    <a:p>
                      <a:r>
                        <a:rPr lang="en-US"/>
                        <a:t>Random Forest – Pruned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3:29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178434"/>
                  </a:ext>
                </a:extLst>
              </a:tr>
            </a:tbl>
          </a:graphicData>
        </a:graphic>
      </p:graphicFrame>
      <p:pic>
        <p:nvPicPr>
          <p:cNvPr id="6" name="Picture 5">
            <a:extLst>
              <a:ext uri="{FF2B5EF4-FFF2-40B4-BE49-F238E27FC236}">
                <a16:creationId xmlns:a16="http://schemas.microsoft.com/office/drawing/2014/main" id="{BFFCC1A9-1F3B-9B23-5E52-F89CED2EABB0}"/>
              </a:ext>
            </a:extLst>
          </p:cNvPr>
          <p:cNvPicPr>
            <a:picLocks noChangeAspect="1"/>
          </p:cNvPicPr>
          <p:nvPr/>
        </p:nvPicPr>
        <p:blipFill>
          <a:blip r:embed="rId3"/>
          <a:stretch>
            <a:fillRect/>
          </a:stretch>
        </p:blipFill>
        <p:spPr>
          <a:xfrm>
            <a:off x="4126871" y="2920971"/>
            <a:ext cx="4495004" cy="1933250"/>
          </a:xfrm>
          <a:prstGeom prst="rect">
            <a:avLst/>
          </a:prstGeom>
          <a:ln>
            <a:solidFill>
              <a:schemeClr val="tx1"/>
            </a:solidFill>
          </a:ln>
        </p:spPr>
      </p:pic>
      <p:sp>
        <p:nvSpPr>
          <p:cNvPr id="7" name="TextBox 6">
            <a:extLst>
              <a:ext uri="{FF2B5EF4-FFF2-40B4-BE49-F238E27FC236}">
                <a16:creationId xmlns:a16="http://schemas.microsoft.com/office/drawing/2014/main" id="{DD7AB024-788D-FEE7-7564-8E29D20046BE}"/>
              </a:ext>
            </a:extLst>
          </p:cNvPr>
          <p:cNvSpPr txBox="1"/>
          <p:nvPr/>
        </p:nvSpPr>
        <p:spPr>
          <a:xfrm>
            <a:off x="308343" y="861979"/>
            <a:ext cx="3625703" cy="3970318"/>
          </a:xfrm>
          <a:prstGeom prst="rect">
            <a:avLst/>
          </a:prstGeom>
          <a:noFill/>
        </p:spPr>
        <p:txBody>
          <a:bodyPr wrap="square" rtlCol="0">
            <a:spAutoFit/>
          </a:bodyPr>
          <a:lstStyle/>
          <a:p>
            <a:r>
              <a:rPr lang="en-US"/>
              <a:t>Total Processing Time</a:t>
            </a:r>
          </a:p>
          <a:p>
            <a:pPr marL="285750" indent="-285750">
              <a:buFont typeface="Arial" panose="020B0604020202020204" pitchFamily="34" charset="0"/>
              <a:buChar char="•"/>
            </a:pPr>
            <a:r>
              <a:rPr lang="en-US"/>
              <a:t>The chart on the right shows the amount of time it took to conduct each process. From the chart, we can see that the Pruned processes took significantly longer than the unpruned processes. Additionally, the Decisions Trees took much less time than the Random Forest processes.</a:t>
            </a:r>
          </a:p>
          <a:p>
            <a:endParaRPr lang="en-US"/>
          </a:p>
          <a:p>
            <a:r>
              <a:rPr lang="en-US"/>
              <a:t>Correlation Matrix</a:t>
            </a:r>
          </a:p>
          <a:p>
            <a:pPr marL="285750" indent="-285750">
              <a:buFont typeface="Arial" panose="020B0604020202020204" pitchFamily="34" charset="0"/>
              <a:buChar char="•"/>
            </a:pPr>
            <a:r>
              <a:rPr lang="en-US"/>
              <a:t>The Correlation Matrix shows us which variables have Strong and Weak relationships. In the chart, we can see Repeated Cancellations and Previous Cancellations are highly correlated with Previous Bookings Not Cancelled: 0.509 and 0.499, respectively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10e9006cb6c_1_2"/>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EDA Results (decision tree) </a:t>
            </a:r>
            <a:endParaRPr>
              <a:solidFill>
                <a:schemeClr val="lt2"/>
              </a:solidFill>
              <a:latin typeface="Century Gothic"/>
              <a:ea typeface="Century Gothic"/>
              <a:cs typeface="Century Gothic"/>
              <a:sym typeface="Century Gothic"/>
            </a:endParaRPr>
          </a:p>
        </p:txBody>
      </p:sp>
      <p:sp>
        <p:nvSpPr>
          <p:cNvPr id="119" name="Google Shape;119;g10e9006cb6c_1_2"/>
          <p:cNvSpPr txBox="1">
            <a:spLocks noGrp="1"/>
          </p:cNvSpPr>
          <p:nvPr>
            <p:ph type="body" idx="1"/>
          </p:nvPr>
        </p:nvSpPr>
        <p:spPr>
          <a:xfrm>
            <a:off x="202550" y="861975"/>
            <a:ext cx="8629800" cy="1137012"/>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In the chart below we can see the performance chart for the Pruned and Not Pruned Decision Trees. </a:t>
            </a:r>
          </a:p>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We can see that while the Accuracy of both Training data sets is 95%+, the Accuracy greatly falls for the Testing data sets below 85%. </a:t>
            </a:r>
          </a:p>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precision fell significantly from 95%+ in the Training sets, to below 88% for the Testing sets. </a:t>
            </a:r>
          </a:p>
        </p:txBody>
      </p:sp>
      <p:graphicFrame>
        <p:nvGraphicFramePr>
          <p:cNvPr id="2" name="Table 1">
            <a:extLst>
              <a:ext uri="{FF2B5EF4-FFF2-40B4-BE49-F238E27FC236}">
                <a16:creationId xmlns:a16="http://schemas.microsoft.com/office/drawing/2014/main" id="{79E779D3-B9EF-8758-6BE3-6D4976B6D3CC}"/>
              </a:ext>
            </a:extLst>
          </p:cNvPr>
          <p:cNvGraphicFramePr>
            <a:graphicFrameLocks noGrp="1"/>
          </p:cNvGraphicFramePr>
          <p:nvPr>
            <p:extLst>
              <p:ext uri="{D42A27DB-BD31-4B8C-83A1-F6EECF244321}">
                <p14:modId xmlns:p14="http://schemas.microsoft.com/office/powerpoint/2010/main" val="531891449"/>
              </p:ext>
            </p:extLst>
          </p:nvPr>
        </p:nvGraphicFramePr>
        <p:xfrm>
          <a:off x="311650" y="2168434"/>
          <a:ext cx="8520601" cy="2637763"/>
        </p:xfrm>
        <a:graphic>
          <a:graphicData uri="http://schemas.openxmlformats.org/drawingml/2006/table">
            <a:tbl>
              <a:tblPr firstRow="1" bandRow="1">
                <a:tableStyleId>{8A89CD52-7E7E-40B7-8053-ECE04166FD74}</a:tableStyleId>
              </a:tblPr>
              <a:tblGrid>
                <a:gridCol w="624521">
                  <a:extLst>
                    <a:ext uri="{9D8B030D-6E8A-4147-A177-3AD203B41FA5}">
                      <a16:colId xmlns:a16="http://schemas.microsoft.com/office/drawing/2014/main" val="1284585859"/>
                    </a:ext>
                  </a:extLst>
                </a:gridCol>
                <a:gridCol w="3948040">
                  <a:extLst>
                    <a:ext uri="{9D8B030D-6E8A-4147-A177-3AD203B41FA5}">
                      <a16:colId xmlns:a16="http://schemas.microsoft.com/office/drawing/2014/main" val="1207727104"/>
                    </a:ext>
                  </a:extLst>
                </a:gridCol>
                <a:gridCol w="3948040">
                  <a:extLst>
                    <a:ext uri="{9D8B030D-6E8A-4147-A177-3AD203B41FA5}">
                      <a16:colId xmlns:a16="http://schemas.microsoft.com/office/drawing/2014/main" val="1973138065"/>
                    </a:ext>
                  </a:extLst>
                </a:gridCol>
              </a:tblGrid>
              <a:tr h="48403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Training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Testing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8235374"/>
                  </a:ext>
                </a:extLst>
              </a:tr>
              <a:tr h="1076862">
                <a:tc>
                  <a:txBody>
                    <a:bodyPr/>
                    <a:lstStyle/>
                    <a:p>
                      <a:pPr algn="ctr"/>
                      <a:r>
                        <a:rPr lang="en-US"/>
                        <a:t>Not Pruned</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2903556"/>
                  </a:ext>
                </a:extLst>
              </a:tr>
              <a:tr h="1076862">
                <a:tc>
                  <a:txBody>
                    <a:bodyPr/>
                    <a:lstStyle/>
                    <a:p>
                      <a:pPr algn="ctr"/>
                      <a:r>
                        <a:rPr lang="en-US"/>
                        <a:t>Pruned</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257410"/>
                  </a:ext>
                </a:extLst>
              </a:tr>
            </a:tbl>
          </a:graphicData>
        </a:graphic>
      </p:graphicFrame>
      <p:pic>
        <p:nvPicPr>
          <p:cNvPr id="6" name="Picture 5">
            <a:extLst>
              <a:ext uri="{FF2B5EF4-FFF2-40B4-BE49-F238E27FC236}">
                <a16:creationId xmlns:a16="http://schemas.microsoft.com/office/drawing/2014/main" id="{B6581038-2BC8-0B20-15D2-0CC984180D6C}"/>
              </a:ext>
            </a:extLst>
          </p:cNvPr>
          <p:cNvPicPr>
            <a:picLocks noChangeAspect="1"/>
          </p:cNvPicPr>
          <p:nvPr/>
        </p:nvPicPr>
        <p:blipFill>
          <a:blip r:embed="rId3"/>
          <a:stretch>
            <a:fillRect/>
          </a:stretch>
        </p:blipFill>
        <p:spPr>
          <a:xfrm>
            <a:off x="4906748" y="2797972"/>
            <a:ext cx="3897089" cy="689343"/>
          </a:xfrm>
          <a:prstGeom prst="rect">
            <a:avLst/>
          </a:prstGeom>
        </p:spPr>
      </p:pic>
      <p:pic>
        <p:nvPicPr>
          <p:cNvPr id="8" name="Picture 7">
            <a:extLst>
              <a:ext uri="{FF2B5EF4-FFF2-40B4-BE49-F238E27FC236}">
                <a16:creationId xmlns:a16="http://schemas.microsoft.com/office/drawing/2014/main" id="{E3A0B932-C362-7BEA-DB68-7E1AAD3CA7D1}"/>
              </a:ext>
            </a:extLst>
          </p:cNvPr>
          <p:cNvPicPr>
            <a:picLocks noChangeAspect="1"/>
          </p:cNvPicPr>
          <p:nvPr/>
        </p:nvPicPr>
        <p:blipFill>
          <a:blip r:embed="rId4"/>
          <a:stretch>
            <a:fillRect/>
          </a:stretch>
        </p:blipFill>
        <p:spPr>
          <a:xfrm>
            <a:off x="992072" y="2800956"/>
            <a:ext cx="3842707" cy="686359"/>
          </a:xfrm>
          <a:prstGeom prst="rect">
            <a:avLst/>
          </a:prstGeom>
        </p:spPr>
      </p:pic>
      <p:pic>
        <p:nvPicPr>
          <p:cNvPr id="10" name="Picture 9">
            <a:extLst>
              <a:ext uri="{FF2B5EF4-FFF2-40B4-BE49-F238E27FC236}">
                <a16:creationId xmlns:a16="http://schemas.microsoft.com/office/drawing/2014/main" id="{47716106-4539-DEC1-585D-8557D44E309C}"/>
              </a:ext>
            </a:extLst>
          </p:cNvPr>
          <p:cNvPicPr>
            <a:picLocks noChangeAspect="1"/>
          </p:cNvPicPr>
          <p:nvPr/>
        </p:nvPicPr>
        <p:blipFill>
          <a:blip r:embed="rId5"/>
          <a:stretch>
            <a:fillRect/>
          </a:stretch>
        </p:blipFill>
        <p:spPr>
          <a:xfrm>
            <a:off x="4906747" y="3856384"/>
            <a:ext cx="3897090" cy="704403"/>
          </a:xfrm>
          <a:prstGeom prst="rect">
            <a:avLst/>
          </a:prstGeom>
        </p:spPr>
      </p:pic>
      <p:pic>
        <p:nvPicPr>
          <p:cNvPr id="12" name="Picture 11">
            <a:extLst>
              <a:ext uri="{FF2B5EF4-FFF2-40B4-BE49-F238E27FC236}">
                <a16:creationId xmlns:a16="http://schemas.microsoft.com/office/drawing/2014/main" id="{D8634182-A779-808F-0CEB-DB531FCCBBEA}"/>
              </a:ext>
            </a:extLst>
          </p:cNvPr>
          <p:cNvPicPr>
            <a:picLocks noChangeAspect="1"/>
          </p:cNvPicPr>
          <p:nvPr/>
        </p:nvPicPr>
        <p:blipFill>
          <a:blip r:embed="rId6"/>
          <a:stretch>
            <a:fillRect/>
          </a:stretch>
        </p:blipFill>
        <p:spPr>
          <a:xfrm>
            <a:off x="992072" y="3856383"/>
            <a:ext cx="3838101" cy="70440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a:extLst>
            <a:ext uri="{FF2B5EF4-FFF2-40B4-BE49-F238E27FC236}">
              <a16:creationId xmlns:a16="http://schemas.microsoft.com/office/drawing/2014/main" id="{4043C4BF-C0E1-5C4B-83CA-EF7E09215D2C}"/>
            </a:ext>
          </a:extLst>
        </p:cNvPr>
        <p:cNvGrpSpPr/>
        <p:nvPr/>
      </p:nvGrpSpPr>
      <p:grpSpPr>
        <a:xfrm>
          <a:off x="0" y="0"/>
          <a:ext cx="0" cy="0"/>
          <a:chOff x="0" y="0"/>
          <a:chExt cx="0" cy="0"/>
        </a:xfrm>
      </p:grpSpPr>
      <p:sp>
        <p:nvSpPr>
          <p:cNvPr id="118" name="Google Shape;118;g10e9006cb6c_1_2">
            <a:extLst>
              <a:ext uri="{FF2B5EF4-FFF2-40B4-BE49-F238E27FC236}">
                <a16:creationId xmlns:a16="http://schemas.microsoft.com/office/drawing/2014/main" id="{BB465988-AA73-A3D1-39DA-1C2F97D77303}"/>
              </a:ext>
            </a:extLst>
          </p:cNvPr>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EDA Results (random forest) </a:t>
            </a:r>
            <a:endParaRPr>
              <a:solidFill>
                <a:schemeClr val="lt2"/>
              </a:solidFill>
              <a:latin typeface="Century Gothic"/>
              <a:ea typeface="Century Gothic"/>
              <a:cs typeface="Century Gothic"/>
              <a:sym typeface="Century Gothic"/>
            </a:endParaRPr>
          </a:p>
        </p:txBody>
      </p:sp>
      <p:sp>
        <p:nvSpPr>
          <p:cNvPr id="119" name="Google Shape;119;g10e9006cb6c_1_2">
            <a:extLst>
              <a:ext uri="{FF2B5EF4-FFF2-40B4-BE49-F238E27FC236}">
                <a16:creationId xmlns:a16="http://schemas.microsoft.com/office/drawing/2014/main" id="{923EA6AE-2A86-A09B-4725-8F3DC7269C4B}"/>
              </a:ext>
            </a:extLst>
          </p:cNvPr>
          <p:cNvSpPr txBox="1">
            <a:spLocks noGrp="1"/>
          </p:cNvSpPr>
          <p:nvPr>
            <p:ph type="body" idx="1"/>
          </p:nvPr>
        </p:nvSpPr>
        <p:spPr>
          <a:xfrm>
            <a:off x="106326" y="861975"/>
            <a:ext cx="8835124" cy="1264537"/>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In the Not Pruned Random Forest, the Accuracy improves in the Testing set, while retaining a high accuracy in the Training set. However, the precision falls from 98%+ to below 90%.</a:t>
            </a:r>
          </a:p>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Pruned Random Forest has a lower accuracy and precision in the Training dataset, but the </a:t>
            </a:r>
            <a:r>
              <a:rPr lang="el-GR" sz="1400">
                <a:solidFill>
                  <a:schemeClr val="dk1"/>
                </a:solidFill>
                <a:latin typeface="Century Gothic"/>
                <a:ea typeface="Century Gothic"/>
                <a:cs typeface="Century Gothic"/>
                <a:sym typeface="Century Gothic"/>
              </a:rPr>
              <a:t>Δ</a:t>
            </a:r>
            <a:r>
              <a:rPr lang="en-US" sz="1400">
                <a:solidFill>
                  <a:schemeClr val="dk1"/>
                </a:solidFill>
                <a:latin typeface="Century Gothic"/>
                <a:ea typeface="Century Gothic"/>
                <a:cs typeface="Century Gothic"/>
                <a:sym typeface="Century Gothic"/>
              </a:rPr>
              <a:t> is the smallest between both the Training and Testing data sets</a:t>
            </a:r>
          </a:p>
          <a:p>
            <a:pPr marL="457200" lvl="0" indent="-317500" algn="l" rtl="0">
              <a:lnSpc>
                <a:spcPct val="100000"/>
              </a:lnSpc>
              <a:buClr>
                <a:schemeClr val="dk1"/>
              </a:buClr>
              <a:buSzPts val="1400"/>
              <a:buFont typeface="Century Gothic"/>
              <a:buChar char="●"/>
            </a:pPr>
            <a:r>
              <a:rPr lang="en-US" sz="1400">
                <a:solidFill>
                  <a:schemeClr val="dk1"/>
                </a:solidFill>
                <a:latin typeface="Century Gothic"/>
                <a:ea typeface="Century Gothic"/>
                <a:cs typeface="Century Gothic"/>
                <a:sym typeface="Century Gothic"/>
              </a:rPr>
              <a:t>The Recall was very high for Not Cancelled, which indicates that it could find those values well.</a:t>
            </a:r>
            <a:endParaRPr sz="1400">
              <a:solidFill>
                <a:schemeClr val="dk1"/>
              </a:solidFill>
              <a:latin typeface="Century Gothic"/>
              <a:ea typeface="Century Gothic"/>
              <a:cs typeface="Century Gothic"/>
              <a:sym typeface="Century Gothic"/>
            </a:endParaRPr>
          </a:p>
        </p:txBody>
      </p:sp>
      <p:graphicFrame>
        <p:nvGraphicFramePr>
          <p:cNvPr id="2" name="Table 1">
            <a:extLst>
              <a:ext uri="{FF2B5EF4-FFF2-40B4-BE49-F238E27FC236}">
                <a16:creationId xmlns:a16="http://schemas.microsoft.com/office/drawing/2014/main" id="{CC1691E2-F2C2-3432-0721-6EA0FAAC23AC}"/>
              </a:ext>
            </a:extLst>
          </p:cNvPr>
          <p:cNvGraphicFramePr>
            <a:graphicFrameLocks noGrp="1"/>
          </p:cNvGraphicFramePr>
          <p:nvPr>
            <p:extLst>
              <p:ext uri="{D42A27DB-BD31-4B8C-83A1-F6EECF244321}">
                <p14:modId xmlns:p14="http://schemas.microsoft.com/office/powerpoint/2010/main" val="3027245601"/>
              </p:ext>
            </p:extLst>
          </p:nvPr>
        </p:nvGraphicFramePr>
        <p:xfrm>
          <a:off x="311751" y="2211606"/>
          <a:ext cx="8520599" cy="2642615"/>
        </p:xfrm>
        <a:graphic>
          <a:graphicData uri="http://schemas.openxmlformats.org/drawingml/2006/table">
            <a:tbl>
              <a:tblPr firstRow="1" bandRow="1">
                <a:tableStyleId>{8A89CD52-7E7E-40B7-8053-ECE04166FD74}</a:tableStyleId>
              </a:tblPr>
              <a:tblGrid>
                <a:gridCol w="638185">
                  <a:extLst>
                    <a:ext uri="{9D8B030D-6E8A-4147-A177-3AD203B41FA5}">
                      <a16:colId xmlns:a16="http://schemas.microsoft.com/office/drawing/2014/main" val="3779972285"/>
                    </a:ext>
                  </a:extLst>
                </a:gridCol>
                <a:gridCol w="3941207">
                  <a:extLst>
                    <a:ext uri="{9D8B030D-6E8A-4147-A177-3AD203B41FA5}">
                      <a16:colId xmlns:a16="http://schemas.microsoft.com/office/drawing/2014/main" val="1207727104"/>
                    </a:ext>
                  </a:extLst>
                </a:gridCol>
                <a:gridCol w="3941207">
                  <a:extLst>
                    <a:ext uri="{9D8B030D-6E8A-4147-A177-3AD203B41FA5}">
                      <a16:colId xmlns:a16="http://schemas.microsoft.com/office/drawing/2014/main" val="1973138065"/>
                    </a:ext>
                  </a:extLst>
                </a:gridCol>
              </a:tblGrid>
              <a:tr h="484929">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Training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Testing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48235374"/>
                  </a:ext>
                </a:extLst>
              </a:tr>
              <a:tr h="1078843">
                <a:tc>
                  <a:txBody>
                    <a:bodyPr/>
                    <a:lstStyle/>
                    <a:p>
                      <a:pPr algn="ctr"/>
                      <a:r>
                        <a:rPr lang="en-US"/>
                        <a:t>Not Pruned</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02903556"/>
                  </a:ext>
                </a:extLst>
              </a:tr>
              <a:tr h="1078843">
                <a:tc>
                  <a:txBody>
                    <a:bodyPr/>
                    <a:lstStyle/>
                    <a:p>
                      <a:pPr algn="ctr"/>
                      <a:r>
                        <a:rPr lang="en-US"/>
                        <a:t>Pruned</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70257410"/>
                  </a:ext>
                </a:extLst>
              </a:tr>
            </a:tbl>
          </a:graphicData>
        </a:graphic>
      </p:graphicFrame>
      <p:pic>
        <p:nvPicPr>
          <p:cNvPr id="4" name="Picture 3">
            <a:extLst>
              <a:ext uri="{FF2B5EF4-FFF2-40B4-BE49-F238E27FC236}">
                <a16:creationId xmlns:a16="http://schemas.microsoft.com/office/drawing/2014/main" id="{38C526BE-15FD-8CED-73E8-811CA87E854D}"/>
              </a:ext>
            </a:extLst>
          </p:cNvPr>
          <p:cNvPicPr>
            <a:picLocks noChangeAspect="1"/>
          </p:cNvPicPr>
          <p:nvPr/>
        </p:nvPicPr>
        <p:blipFill>
          <a:blip r:embed="rId3"/>
          <a:stretch>
            <a:fillRect/>
          </a:stretch>
        </p:blipFill>
        <p:spPr>
          <a:xfrm>
            <a:off x="5158571" y="3952007"/>
            <a:ext cx="3366289" cy="711316"/>
          </a:xfrm>
          <a:prstGeom prst="rect">
            <a:avLst/>
          </a:prstGeom>
        </p:spPr>
      </p:pic>
      <p:pic>
        <p:nvPicPr>
          <p:cNvPr id="5" name="Picture 4">
            <a:extLst>
              <a:ext uri="{FF2B5EF4-FFF2-40B4-BE49-F238E27FC236}">
                <a16:creationId xmlns:a16="http://schemas.microsoft.com/office/drawing/2014/main" id="{653912F1-CFB4-09F4-D7C9-53CDB9A61127}"/>
              </a:ext>
            </a:extLst>
          </p:cNvPr>
          <p:cNvPicPr>
            <a:picLocks noChangeAspect="1"/>
          </p:cNvPicPr>
          <p:nvPr/>
        </p:nvPicPr>
        <p:blipFill>
          <a:blip r:embed="rId4"/>
          <a:stretch>
            <a:fillRect/>
          </a:stretch>
        </p:blipFill>
        <p:spPr>
          <a:xfrm>
            <a:off x="1041709" y="3929121"/>
            <a:ext cx="3711696" cy="757088"/>
          </a:xfrm>
          <a:prstGeom prst="rect">
            <a:avLst/>
          </a:prstGeom>
        </p:spPr>
      </p:pic>
      <p:pic>
        <p:nvPicPr>
          <p:cNvPr id="7" name="Picture 6">
            <a:extLst>
              <a:ext uri="{FF2B5EF4-FFF2-40B4-BE49-F238E27FC236}">
                <a16:creationId xmlns:a16="http://schemas.microsoft.com/office/drawing/2014/main" id="{E6823C07-D0B1-15D1-4B01-AA3FF6113BC0}"/>
              </a:ext>
            </a:extLst>
          </p:cNvPr>
          <p:cNvPicPr>
            <a:picLocks noChangeAspect="1"/>
          </p:cNvPicPr>
          <p:nvPr/>
        </p:nvPicPr>
        <p:blipFill>
          <a:blip r:embed="rId5"/>
          <a:stretch>
            <a:fillRect/>
          </a:stretch>
        </p:blipFill>
        <p:spPr>
          <a:xfrm>
            <a:off x="4998159" y="2872508"/>
            <a:ext cx="3687114" cy="757088"/>
          </a:xfrm>
          <a:prstGeom prst="rect">
            <a:avLst/>
          </a:prstGeom>
        </p:spPr>
      </p:pic>
      <p:pic>
        <p:nvPicPr>
          <p:cNvPr id="9" name="Picture 8">
            <a:extLst>
              <a:ext uri="{FF2B5EF4-FFF2-40B4-BE49-F238E27FC236}">
                <a16:creationId xmlns:a16="http://schemas.microsoft.com/office/drawing/2014/main" id="{126BDDF6-5B2B-4080-EDC9-A9558E77DD99}"/>
              </a:ext>
            </a:extLst>
          </p:cNvPr>
          <p:cNvPicPr>
            <a:picLocks noChangeAspect="1"/>
          </p:cNvPicPr>
          <p:nvPr/>
        </p:nvPicPr>
        <p:blipFill>
          <a:blip r:embed="rId6"/>
          <a:stretch>
            <a:fillRect/>
          </a:stretch>
        </p:blipFill>
        <p:spPr>
          <a:xfrm>
            <a:off x="1061371" y="2875762"/>
            <a:ext cx="3692034" cy="757088"/>
          </a:xfrm>
          <a:prstGeom prst="rect">
            <a:avLst/>
          </a:prstGeom>
        </p:spPr>
      </p:pic>
    </p:spTree>
    <p:extLst>
      <p:ext uri="{BB962C8B-B14F-4D97-AF65-F5344CB8AC3E}">
        <p14:creationId xmlns:p14="http://schemas.microsoft.com/office/powerpoint/2010/main" val="1031709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Performance Summary</a:t>
            </a:r>
            <a:endParaRPr>
              <a:solidFill>
                <a:schemeClr val="lt2"/>
              </a:solidFill>
              <a:latin typeface="Century Gothic"/>
              <a:ea typeface="Century Gothic"/>
              <a:cs typeface="Century Gothic"/>
              <a:sym typeface="Century Gothic"/>
            </a:endParaRPr>
          </a:p>
        </p:txBody>
      </p:sp>
      <p:sp>
        <p:nvSpPr>
          <p:cNvPr id="138" name="Google Shape;138;p6"/>
          <p:cNvSpPr txBox="1">
            <a:spLocks noGrp="1"/>
          </p:cNvSpPr>
          <p:nvPr>
            <p:ph type="body" idx="1"/>
          </p:nvPr>
        </p:nvSpPr>
        <p:spPr>
          <a:xfrm>
            <a:off x="202550" y="861975"/>
            <a:ext cx="436945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Overview of the final ML model and its parameters</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Pruned Random Forest created 80 trees in 3:29 minutes</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Lead Time had the greatest weight, which also caused it to be the Root Node in majority of scenarios</a:t>
            </a:r>
          </a:p>
          <a:p>
            <a:pPr lvl="1" indent="-317500">
              <a:spcBef>
                <a:spcPts val="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Other Attributes that had a weight of significance (&gt;.005) had a tree created where it was the Root Node</a:t>
            </a:r>
            <a:endParaRPr sz="1200">
              <a:solidFill>
                <a:schemeClr val="dk1"/>
              </a:solidFill>
              <a:latin typeface="Century Gothic"/>
              <a:ea typeface="Century Gothic"/>
              <a:cs typeface="Century Gothic"/>
              <a:sym typeface="Century Gothic"/>
            </a:endParaRPr>
          </a:p>
          <a:p>
            <a:pPr marL="457200" lvl="0" indent="-317500" algn="l" rtl="0">
              <a:lnSpc>
                <a:spcPct val="115000"/>
              </a:lnSpc>
              <a:spcBef>
                <a:spcPts val="1000"/>
              </a:spcBef>
              <a:spcAft>
                <a:spcPts val="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Summary of most important features used by the ML model for prediction</a:t>
            </a:r>
          </a:p>
          <a:p>
            <a:pPr lvl="1" indent="-317500">
              <a:spcBef>
                <a:spcPts val="1000"/>
              </a:spcBef>
              <a:buClr>
                <a:schemeClr val="dk1"/>
              </a:buClr>
              <a:buSzPts val="1400"/>
              <a:buFont typeface="Century Gothic"/>
              <a:buChar char="●"/>
            </a:pPr>
            <a:r>
              <a:rPr lang="en" sz="1200">
                <a:solidFill>
                  <a:schemeClr val="dk1"/>
                </a:solidFill>
                <a:latin typeface="Century Gothic"/>
                <a:ea typeface="Century Gothic"/>
                <a:cs typeface="Century Gothic"/>
                <a:sym typeface="Century Gothic"/>
              </a:rPr>
              <a:t>The Random Forest had a smaller </a:t>
            </a:r>
            <a:r>
              <a:rPr lang="el-GR" sz="1200">
                <a:solidFill>
                  <a:schemeClr val="dk1"/>
                </a:solidFill>
                <a:latin typeface="Century Gothic"/>
                <a:ea typeface="Century Gothic"/>
                <a:cs typeface="Century Gothic"/>
                <a:sym typeface="Century Gothic"/>
              </a:rPr>
              <a:t>Δ</a:t>
            </a:r>
            <a:r>
              <a:rPr lang="en-US" sz="1200">
                <a:solidFill>
                  <a:schemeClr val="dk1"/>
                </a:solidFill>
                <a:latin typeface="Century Gothic"/>
                <a:ea typeface="Century Gothic"/>
                <a:cs typeface="Century Gothic"/>
                <a:sym typeface="Century Gothic"/>
              </a:rPr>
              <a:t> between Testing and Training Group Accuracy, which means we are minimizing the Overfitting of the model</a:t>
            </a:r>
            <a:endParaRPr sz="12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0"/>
              </a:spcAft>
              <a:buSzPts val="1500"/>
              <a:buNone/>
            </a:pPr>
            <a:r>
              <a:rPr lang="en" sz="1200" b="1" i="1">
                <a:solidFill>
                  <a:schemeClr val="dk1"/>
                </a:solidFill>
                <a:latin typeface="Century Gothic"/>
                <a:ea typeface="Century Gothic"/>
                <a:cs typeface="Century Gothic"/>
                <a:sym typeface="Century Gothic"/>
              </a:rPr>
              <a:t>Note</a:t>
            </a:r>
            <a:r>
              <a:rPr lang="en" sz="1200" i="1">
                <a:solidFill>
                  <a:schemeClr val="dk1"/>
                </a:solidFill>
                <a:latin typeface="Century Gothic"/>
                <a:ea typeface="Century Gothic"/>
                <a:cs typeface="Century Gothic"/>
                <a:sym typeface="Century Gothic"/>
              </a:rPr>
              <a:t>: You can use more than one slide if needed </a:t>
            </a:r>
            <a:endParaRPr sz="1300" i="1">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endParaRPr sz="1400">
              <a:solidFill>
                <a:schemeClr val="dk1"/>
              </a:solidFill>
              <a:latin typeface="Century Gothic"/>
              <a:ea typeface="Century Gothic"/>
              <a:cs typeface="Century Gothic"/>
              <a:sym typeface="Century Gothic"/>
            </a:endParaRPr>
          </a:p>
        </p:txBody>
      </p:sp>
      <p:sp>
        <p:nvSpPr>
          <p:cNvPr id="139" name="Google Shape;139;p6"/>
          <p:cNvSpPr txBox="1"/>
          <p:nvPr/>
        </p:nvSpPr>
        <p:spPr>
          <a:xfrm>
            <a:off x="4077350" y="4568775"/>
            <a:ext cx="5010600" cy="3693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200"/>
              <a:buFont typeface="Arial"/>
              <a:buNone/>
            </a:pPr>
            <a:endParaRPr sz="1200" b="0" i="1" u="none" strike="noStrike" cap="none">
              <a:solidFill>
                <a:srgbClr val="666666"/>
              </a:solidFill>
              <a:latin typeface="Nunito"/>
              <a:ea typeface="Nunito"/>
              <a:cs typeface="Nunito"/>
              <a:sym typeface="Nunito"/>
            </a:endParaRPr>
          </a:p>
        </p:txBody>
      </p:sp>
      <p:pic>
        <p:nvPicPr>
          <p:cNvPr id="3" name="Picture 2">
            <a:extLst>
              <a:ext uri="{FF2B5EF4-FFF2-40B4-BE49-F238E27FC236}">
                <a16:creationId xmlns:a16="http://schemas.microsoft.com/office/drawing/2014/main" id="{2FE4EFD9-739D-546C-20C1-2788BF117298}"/>
              </a:ext>
            </a:extLst>
          </p:cNvPr>
          <p:cNvPicPr>
            <a:picLocks noChangeAspect="1"/>
          </p:cNvPicPr>
          <p:nvPr/>
        </p:nvPicPr>
        <p:blipFill>
          <a:blip r:embed="rId3"/>
          <a:stretch>
            <a:fillRect/>
          </a:stretch>
        </p:blipFill>
        <p:spPr>
          <a:xfrm>
            <a:off x="4848775" y="1480625"/>
            <a:ext cx="3962400" cy="2038745"/>
          </a:xfrm>
          <a:prstGeom prst="rect">
            <a:avLst/>
          </a:prstGeom>
          <a:ln>
            <a:solidFill>
              <a:schemeClr val="tx1"/>
            </a:solidFill>
          </a:ln>
        </p:spPr>
      </p:pic>
      <p:pic>
        <p:nvPicPr>
          <p:cNvPr id="5" name="Picture 4">
            <a:extLst>
              <a:ext uri="{FF2B5EF4-FFF2-40B4-BE49-F238E27FC236}">
                <a16:creationId xmlns:a16="http://schemas.microsoft.com/office/drawing/2014/main" id="{F360E7FF-78D6-9296-E51B-83FF1BFB0194}"/>
              </a:ext>
            </a:extLst>
          </p:cNvPr>
          <p:cNvPicPr>
            <a:picLocks noChangeAspect="1"/>
          </p:cNvPicPr>
          <p:nvPr/>
        </p:nvPicPr>
        <p:blipFill>
          <a:blip r:embed="rId4"/>
          <a:stretch>
            <a:fillRect/>
          </a:stretch>
        </p:blipFill>
        <p:spPr>
          <a:xfrm>
            <a:off x="4848775" y="1029153"/>
            <a:ext cx="3962400" cy="2842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0e9006cb6c_1_20"/>
          <p:cNvSpPr txBox="1">
            <a:spLocks noGrp="1"/>
          </p:cNvSpPr>
          <p:nvPr>
            <p:ph type="ctrTitle"/>
          </p:nvPr>
        </p:nvSpPr>
        <p:spPr>
          <a:xfrm>
            <a:off x="0" y="2820425"/>
            <a:ext cx="9144000" cy="581700"/>
          </a:xfrm>
          <a:prstGeom prst="rect">
            <a:avLst/>
          </a:prstGeom>
          <a:solidFill>
            <a:schemeClr val="lt2"/>
          </a:solid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4800"/>
              <a:buNone/>
            </a:pPr>
            <a:r>
              <a:rPr lang="en" sz="3300">
                <a:solidFill>
                  <a:schemeClr val="lt1"/>
                </a:solidFill>
                <a:latin typeface="Century Gothic"/>
                <a:ea typeface="Century Gothic"/>
                <a:cs typeface="Century Gothic"/>
                <a:sym typeface="Century Gothic"/>
              </a:rPr>
              <a:t>APPENDIX</a:t>
            </a:r>
            <a:endParaRPr sz="3300">
              <a:solidFill>
                <a:schemeClr val="lt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10ae355dec7_0_0"/>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Data Background and Contents</a:t>
            </a:r>
            <a:endParaRPr>
              <a:solidFill>
                <a:schemeClr val="lt2"/>
              </a:solidFill>
              <a:latin typeface="Century Gothic"/>
              <a:ea typeface="Century Gothic"/>
              <a:cs typeface="Century Gothic"/>
              <a:sym typeface="Century Gothic"/>
            </a:endParaRPr>
          </a:p>
        </p:txBody>
      </p:sp>
      <p:sp>
        <p:nvSpPr>
          <p:cNvPr id="150" name="Google Shape;150;g10ae355dec7_0_0"/>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1000"/>
              </a:spcAft>
              <a:buClr>
                <a:srgbClr val="000000"/>
              </a:buClr>
              <a:buSzPts val="1400"/>
              <a:buFont typeface="Century Gothic"/>
              <a:buChar char="●"/>
            </a:pPr>
            <a:r>
              <a:rPr lang="en" sz="1400">
                <a:solidFill>
                  <a:schemeClr val="dk1"/>
                </a:solidFill>
                <a:latin typeface="Century Gothic"/>
                <a:ea typeface="Century Gothic"/>
                <a:cs typeface="Century Gothic"/>
                <a:sym typeface="Century Gothic"/>
              </a:rPr>
              <a:t>Please mention the data background and contents</a:t>
            </a:r>
          </a:p>
          <a:p>
            <a:pPr marL="457200" lvl="0" indent="-317500" algn="l" rtl="0">
              <a:lnSpc>
                <a:spcPct val="115000"/>
              </a:lnSpc>
              <a:spcBef>
                <a:spcPts val="1000"/>
              </a:spcBef>
              <a:spcAft>
                <a:spcPts val="1000"/>
              </a:spcAft>
              <a:buClr>
                <a:srgbClr val="000000"/>
              </a:buClr>
              <a:buSzPts val="1400"/>
              <a:buFont typeface="Century Gothic"/>
              <a:buChar char="●"/>
            </a:pPr>
            <a:r>
              <a:rPr lang="en" sz="1400">
                <a:solidFill>
                  <a:schemeClr val="dk1"/>
                </a:solidFill>
                <a:latin typeface="Century Gothic"/>
                <a:ea typeface="Century Gothic"/>
                <a:cs typeface="Century Gothic"/>
                <a:sym typeface="Century Gothic"/>
              </a:rPr>
              <a:t>The data consistent in this assingment is the Customer booking details for INN Hotels Group</a:t>
            </a:r>
          </a:p>
          <a:p>
            <a:pPr marL="457200" lvl="0" indent="-317500" algn="l" rtl="0">
              <a:lnSpc>
                <a:spcPct val="115000"/>
              </a:lnSpc>
              <a:spcBef>
                <a:spcPts val="1000"/>
              </a:spcBef>
              <a:spcAft>
                <a:spcPts val="1000"/>
              </a:spcAft>
              <a:buClr>
                <a:srgbClr val="000000"/>
              </a:buClr>
              <a:buSzPts val="1400"/>
              <a:buFont typeface="Century Gothic"/>
              <a:buChar char="●"/>
            </a:pPr>
            <a:r>
              <a:rPr lang="en" sz="1400">
                <a:solidFill>
                  <a:schemeClr val="dk1"/>
                </a:solidFill>
                <a:latin typeface="Century Gothic"/>
                <a:ea typeface="Century Gothic"/>
                <a:cs typeface="Century Gothic"/>
                <a:sym typeface="Century Gothic"/>
              </a:rPr>
              <a:t>The data is distinct on the Booking ID as its Primary Key</a:t>
            </a:r>
          </a:p>
          <a:p>
            <a:pPr marL="457200" lvl="0" indent="-317500" algn="l" rtl="0">
              <a:lnSpc>
                <a:spcPct val="115000"/>
              </a:lnSpc>
              <a:spcBef>
                <a:spcPts val="1000"/>
              </a:spcBef>
              <a:spcAft>
                <a:spcPts val="1000"/>
              </a:spcAft>
              <a:buClr>
                <a:srgbClr val="000000"/>
              </a:buClr>
              <a:buSzPts val="1400"/>
              <a:buFont typeface="Century Gothic"/>
              <a:buChar char="●"/>
            </a:pPr>
            <a:r>
              <a:rPr lang="en" sz="1400">
                <a:solidFill>
                  <a:schemeClr val="dk1"/>
                </a:solidFill>
                <a:latin typeface="Century Gothic"/>
                <a:ea typeface="Century Gothic"/>
                <a:cs typeface="Century Gothic"/>
                <a:sym typeface="Century Gothic"/>
              </a:rPr>
              <a:t>It also highlights other details such as the number of Adults and Children, when the Booking occur</a:t>
            </a:r>
            <a:r>
              <a:rPr lang="en-US" sz="1400">
                <a:solidFill>
                  <a:schemeClr val="dk1"/>
                </a:solidFill>
                <a:latin typeface="Century Gothic"/>
                <a:ea typeface="Century Gothic"/>
                <a:cs typeface="Century Gothic"/>
                <a:sym typeface="Century Gothic"/>
              </a:rPr>
              <a:t>r</a:t>
            </a:r>
            <a:r>
              <a:rPr lang="en" sz="1400">
                <a:solidFill>
                  <a:schemeClr val="dk1"/>
                </a:solidFill>
                <a:latin typeface="Century Gothic"/>
                <a:ea typeface="Century Gothic"/>
                <a:cs typeface="Century Gothic"/>
                <a:sym typeface="Century Gothic"/>
              </a:rPr>
              <a:t>ed, and whether previous Cancellations had occurred</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125be7063df_0_5"/>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Model Building - Decision Tree / Random Forest</a:t>
            </a:r>
            <a:endParaRPr>
              <a:solidFill>
                <a:schemeClr val="lt2"/>
              </a:solidFill>
              <a:latin typeface="Century Gothic"/>
              <a:ea typeface="Century Gothic"/>
              <a:cs typeface="Century Gothic"/>
              <a:sym typeface="Century Gothic"/>
            </a:endParaRPr>
          </a:p>
        </p:txBody>
      </p:sp>
      <p:sp>
        <p:nvSpPr>
          <p:cNvPr id="156" name="Google Shape;156;g125be7063df_0_5"/>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lvl="0" indent="-317500">
              <a:spcBef>
                <a:spcPts val="1000"/>
              </a:spcBef>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Comment on the model performance of Decision Tree / Random Forest</a:t>
            </a:r>
            <a:endParaRPr sz="1400">
              <a:solidFill>
                <a:schemeClr val="dk1"/>
              </a:solidFill>
              <a:latin typeface="Century Gothic"/>
              <a:ea typeface="Century Gothic"/>
              <a:cs typeface="Century Gothic"/>
              <a:sym typeface="Century Gothic"/>
            </a:endParaRPr>
          </a:p>
          <a:p>
            <a:pPr marL="457200" lvl="0" indent="-317500" algn="l" rtl="0">
              <a:lnSpc>
                <a:spcPct val="100000"/>
              </a:lnSpc>
              <a:spcAft>
                <a:spcPts val="0"/>
              </a:spcAft>
              <a:buSzPts val="1400"/>
              <a:buFont typeface="Century Gothic"/>
              <a:buChar char="●"/>
            </a:pPr>
            <a:endParaRPr lang="en-US" sz="1400">
              <a:latin typeface="Century Gothic"/>
              <a:ea typeface="Century Gothic"/>
              <a:cs typeface="Century Gothic"/>
              <a:sym typeface="Century Gothic"/>
            </a:endParaRPr>
          </a:p>
          <a:p>
            <a:pPr marL="457200" lvl="0" indent="-317500" algn="l" rtl="0">
              <a:lnSpc>
                <a:spcPct val="100000"/>
              </a:lnSpc>
              <a:spcAft>
                <a:spcPts val="0"/>
              </a:spcAft>
              <a:buSzPts val="1400"/>
              <a:buFont typeface="Century Gothic"/>
              <a:buChar char="●"/>
            </a:pPr>
            <a:r>
              <a:rPr lang="en-US" sz="1400">
                <a:latin typeface="Century Gothic"/>
                <a:ea typeface="Century Gothic"/>
                <a:cs typeface="Century Gothic"/>
                <a:sym typeface="Century Gothic"/>
              </a:rPr>
              <a:t>The best model for our objective is the Pruned Random Forest because it has the lowest variability in Accuracy, Recall, and Precision </a:t>
            </a:r>
            <a:r>
              <a:rPr lang="en-US" sz="1400" err="1">
                <a:latin typeface="Century Gothic"/>
                <a:ea typeface="Century Gothic"/>
                <a:cs typeface="Century Gothic"/>
                <a:sym typeface="Century Gothic"/>
              </a:rPr>
              <a:t>amogst</a:t>
            </a:r>
            <a:r>
              <a:rPr lang="en-US" sz="1400">
                <a:latin typeface="Century Gothic"/>
                <a:ea typeface="Century Gothic"/>
                <a:cs typeface="Century Gothic"/>
                <a:sym typeface="Century Gothic"/>
              </a:rPr>
              <a:t> the 4 models. Specifically, we want to limit the variance in Recall because we want to correctly yield Cancellation data.</a:t>
            </a:r>
          </a:p>
          <a:p>
            <a:pPr marL="457200" lvl="0" indent="-317500" algn="l" rtl="0">
              <a:lnSpc>
                <a:spcPct val="100000"/>
              </a:lnSpc>
              <a:spcAft>
                <a:spcPts val="0"/>
              </a:spcAft>
              <a:buSzPts val="1400"/>
              <a:buFont typeface="Century Gothic"/>
              <a:buChar char="●"/>
            </a:pPr>
            <a:r>
              <a:rPr lang="en-US" sz="1400">
                <a:latin typeface="Century Gothic"/>
                <a:ea typeface="Century Gothic"/>
                <a:cs typeface="Century Gothic"/>
                <a:sym typeface="Century Gothic"/>
              </a:rPr>
              <a:t>We were able to come to this conclusion because we can measure and change the weights of our Attributes in the model, and in the case of the Pruned Random Forest, aggregate the data</a:t>
            </a:r>
          </a:p>
          <a:p>
            <a:pPr marL="0" lvl="0" indent="0" algn="l" rtl="0">
              <a:lnSpc>
                <a:spcPct val="115000"/>
              </a:lnSpc>
              <a:spcBef>
                <a:spcPts val="1000"/>
              </a:spcBef>
              <a:spcAft>
                <a:spcPts val="0"/>
              </a:spcAft>
              <a:buSzPts val="1500"/>
              <a:buNone/>
            </a:pPr>
            <a:endParaRPr sz="1400">
              <a:solidFill>
                <a:schemeClr val="dk1"/>
              </a:solidFill>
              <a:latin typeface="Century Gothic"/>
              <a:ea typeface="Century Gothic"/>
              <a:cs typeface="Century Gothic"/>
              <a:sym typeface="Century Gothic"/>
            </a:endParaRPr>
          </a:p>
          <a:p>
            <a:pPr marL="0" lvl="0" indent="0" algn="l" rtl="0">
              <a:lnSpc>
                <a:spcPct val="115000"/>
              </a:lnSpc>
              <a:spcBef>
                <a:spcPts val="1000"/>
              </a:spcBef>
              <a:spcAft>
                <a:spcPts val="1000"/>
              </a:spcAft>
              <a:buSzPts val="1500"/>
              <a:buNone/>
            </a:pPr>
            <a:r>
              <a:rPr lang="en" sz="1200" b="1" i="1">
                <a:solidFill>
                  <a:schemeClr val="dk1"/>
                </a:solidFill>
                <a:latin typeface="Century Gothic"/>
                <a:ea typeface="Century Gothic"/>
                <a:cs typeface="Century Gothic"/>
                <a:sym typeface="Century Gothic"/>
              </a:rPr>
              <a:t>Note</a:t>
            </a:r>
            <a:r>
              <a:rPr lang="en" sz="1200" i="1">
                <a:solidFill>
                  <a:schemeClr val="dk1"/>
                </a:solidFill>
                <a:latin typeface="Century Gothic"/>
                <a:ea typeface="Century Gothic"/>
                <a:cs typeface="Century Gothic"/>
                <a:sym typeface="Century Gothic"/>
              </a:rPr>
              <a:t>: You can use more than one slide if needed </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0e9006cb6c_1_28"/>
          <p:cNvSpPr txBox="1">
            <a:spLocks noGrp="1"/>
          </p:cNvSpPr>
          <p:nvPr>
            <p:ph type="title"/>
          </p:nvPr>
        </p:nvSpPr>
        <p:spPr>
          <a:xfrm>
            <a:off x="202550" y="289279"/>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200"/>
              <a:buNone/>
            </a:pPr>
            <a:r>
              <a:rPr lang="en">
                <a:solidFill>
                  <a:schemeClr val="lt2"/>
                </a:solidFill>
                <a:latin typeface="Century Gothic"/>
                <a:ea typeface="Century Gothic"/>
                <a:cs typeface="Century Gothic"/>
                <a:sym typeface="Century Gothic"/>
              </a:rPr>
              <a:t>Slide Header</a:t>
            </a:r>
            <a:endParaRPr>
              <a:solidFill>
                <a:schemeClr val="lt2"/>
              </a:solidFill>
              <a:latin typeface="Century Gothic"/>
              <a:ea typeface="Century Gothic"/>
              <a:cs typeface="Century Gothic"/>
              <a:sym typeface="Century Gothic"/>
            </a:endParaRPr>
          </a:p>
        </p:txBody>
      </p:sp>
      <p:sp>
        <p:nvSpPr>
          <p:cNvPr id="168" name="Google Shape;168;g10e9006cb6c_1_28"/>
          <p:cNvSpPr txBox="1">
            <a:spLocks noGrp="1"/>
          </p:cNvSpPr>
          <p:nvPr>
            <p:ph type="body" idx="1"/>
          </p:nvPr>
        </p:nvSpPr>
        <p:spPr>
          <a:xfrm>
            <a:off x="202550" y="861975"/>
            <a:ext cx="8629800" cy="3706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1000"/>
              </a:spcBef>
              <a:spcAft>
                <a:spcPts val="1000"/>
              </a:spcAft>
              <a:buClr>
                <a:schemeClr val="dk1"/>
              </a:buClr>
              <a:buSzPts val="1400"/>
              <a:buFont typeface="Century Gothic"/>
              <a:buChar char="●"/>
            </a:pPr>
            <a:r>
              <a:rPr lang="en" sz="1400">
                <a:solidFill>
                  <a:schemeClr val="dk1"/>
                </a:solidFill>
                <a:latin typeface="Century Gothic"/>
                <a:ea typeface="Century Gothic"/>
                <a:cs typeface="Century Gothic"/>
                <a:sym typeface="Century Gothic"/>
              </a:rPr>
              <a:t>Please add any other pointers (if needed)</a:t>
            </a:r>
            <a:endParaRPr sz="1400">
              <a:solidFill>
                <a:schemeClr val="dk1"/>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0ee00f67ea_0_55"/>
          <p:cNvSpPr txBox="1">
            <a:spLocks noGrp="1"/>
          </p:cNvSpPr>
          <p:nvPr>
            <p:ph type="title"/>
          </p:nvPr>
        </p:nvSpPr>
        <p:spPr>
          <a:xfrm>
            <a:off x="70129" y="6703219"/>
            <a:ext cx="15008700" cy="697800"/>
          </a:xfrm>
          <a:prstGeom prst="rect">
            <a:avLst/>
          </a:prstGeom>
          <a:noFill/>
          <a:ln>
            <a:noFill/>
          </a:ln>
        </p:spPr>
        <p:txBody>
          <a:bodyPr spcFirstLastPara="1" wrap="square" lIns="0" tIns="12850" rIns="0" bIns="0" anchor="t" anchorCtr="0">
            <a:noAutofit/>
          </a:bodyPr>
          <a:lstStyle/>
          <a:p>
            <a:pPr marL="0" lvl="0" indent="0" algn="l" rtl="0">
              <a:lnSpc>
                <a:spcPct val="100000"/>
              </a:lnSpc>
              <a:spcBef>
                <a:spcPts val="0"/>
              </a:spcBef>
              <a:spcAft>
                <a:spcPts val="0"/>
              </a:spcAft>
              <a:buSzPts val="2200"/>
              <a:buNone/>
            </a:pPr>
            <a:endParaRPr/>
          </a:p>
        </p:txBody>
      </p:sp>
      <p:sp>
        <p:nvSpPr>
          <p:cNvPr id="176" name="Google Shape;176;g10ee00f67ea_0_55"/>
          <p:cNvSpPr txBox="1">
            <a:spLocks noGrp="1"/>
          </p:cNvSpPr>
          <p:nvPr>
            <p:ph type="sldNum" idx="4294967295"/>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800"/>
              <a:buNone/>
            </a:pPr>
            <a:fld id="{00000000-1234-1234-1234-123412341234}" type="slidenum">
              <a:rPr lang="en"/>
              <a:t>13</a:t>
            </a:fld>
            <a:endParaRPr/>
          </a:p>
        </p:txBody>
      </p:sp>
    </p:spTree>
  </p:cSld>
  <p:clrMapOvr>
    <a:masterClrMapping/>
  </p:clrMapOvr>
</p:sld>
</file>

<file path=ppt/theme/theme1.xml><?xml version="1.0" encoding="utf-8"?>
<a:theme xmlns:a="http://schemas.openxmlformats.org/drawingml/2006/main" name="Just Logo">
  <a:themeElements>
    <a:clrScheme name="Simple Light">
      <a:dk1>
        <a:srgbClr val="222222"/>
      </a:dk1>
      <a:lt1>
        <a:srgbClr val="FFFFFF"/>
      </a:lt1>
      <a:dk2>
        <a:srgbClr val="222222"/>
      </a:dk2>
      <a:lt2>
        <a:srgbClr val="0E39A9"/>
      </a:lt2>
      <a:accent1>
        <a:srgbClr val="FFAB40"/>
      </a:accent1>
      <a:accent2>
        <a:srgbClr val="6F4294"/>
      </a:accent2>
      <a:accent3>
        <a:srgbClr val="FFA000"/>
      </a:accent3>
      <a:accent4>
        <a:srgbClr val="FFAB40"/>
      </a:accent4>
      <a:accent5>
        <a:srgbClr val="FFDF00"/>
      </a:accent5>
      <a:accent6>
        <a:srgbClr val="1974D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st Logo">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13</Slides>
  <Notes>13</Notes>
  <HiddenSlides>0</HiddenSlide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Just Logo</vt:lpstr>
      <vt:lpstr>Just Logo</vt:lpstr>
      <vt:lpstr>Hotel Booking Cancellation Prediction</vt:lpstr>
      <vt:lpstr>Contents / Agenda</vt:lpstr>
      <vt:lpstr>Executive Summary</vt:lpstr>
      <vt:lpstr>Business Problem Overview and Solution Approach</vt:lpstr>
      <vt:lpstr>EDA Results</vt:lpstr>
      <vt:lpstr>EDA Results (decision tree) </vt:lpstr>
      <vt:lpstr>EDA Results (random forest) </vt:lpstr>
      <vt:lpstr>Model Performance Summary</vt:lpstr>
      <vt:lpstr>APPENDIX</vt:lpstr>
      <vt:lpstr>Data Background and Contents</vt:lpstr>
      <vt:lpstr>Model Building - Decision Tree / Random Forest</vt:lpstr>
      <vt:lpstr>Slide Header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cp:revision>1</cp:revision>
  <dcterms:modified xsi:type="dcterms:W3CDTF">2025-01-31T00:06:46Z</dcterms:modified>
</cp:coreProperties>
</file>