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 id="2147483666" r:id="rId3"/>
    <p:sldMasterId id="2147483677" r:id="rId4"/>
  </p:sldMasterIdLst>
  <p:notesMasterIdLst>
    <p:notesMasterId r:id="rId32"/>
  </p:notesMasterIdLst>
  <p:sldIdLst>
    <p:sldId id="256" r:id="rId5"/>
    <p:sldId id="257" r:id="rId6"/>
    <p:sldId id="258" r:id="rId7"/>
    <p:sldId id="259" r:id="rId8"/>
    <p:sldId id="260" r:id="rId9"/>
    <p:sldId id="261" r:id="rId10"/>
    <p:sldId id="275" r:id="rId11"/>
    <p:sldId id="262" r:id="rId12"/>
    <p:sldId id="263" r:id="rId13"/>
    <p:sldId id="276" r:id="rId14"/>
    <p:sldId id="264" r:id="rId15"/>
    <p:sldId id="279" r:id="rId16"/>
    <p:sldId id="277" r:id="rId17"/>
    <p:sldId id="265" r:id="rId18"/>
    <p:sldId id="278" r:id="rId19"/>
    <p:sldId id="266" r:id="rId20"/>
    <p:sldId id="267" r:id="rId21"/>
    <p:sldId id="268" r:id="rId22"/>
    <p:sldId id="269" r:id="rId23"/>
    <p:sldId id="270" r:id="rId24"/>
    <p:sldId id="271" r:id="rId25"/>
    <p:sldId id="280" r:id="rId26"/>
    <p:sldId id="272" r:id="rId27"/>
    <p:sldId id="281" r:id="rId28"/>
    <p:sldId id="282" r:id="rId29"/>
    <p:sldId id="273" r:id="rId30"/>
    <p:sldId id="274" r:id="rId31"/>
  </p:sldIdLst>
  <p:sldSz cx="9144000" cy="5143500" type="screen16x9"/>
  <p:notesSz cx="9144000" cy="5143500"/>
  <p:embeddedFontLst>
    <p:embeddedFont>
      <p:font typeface="Century Gothic" panose="020B0502020202020204" pitchFamily="34" charset="0"/>
      <p:regular r:id="rId33"/>
      <p:bold r:id="rId34"/>
      <p:italic r:id="rId35"/>
      <p:boldItalic r:id="rId36"/>
    </p:embeddedFont>
    <p:embeddedFont>
      <p:font typeface="Nunito" pitchFamily="2" charset="0"/>
      <p:regular r:id="rId37"/>
      <p:bold r:id="rId38"/>
      <p:italic r:id="rId39"/>
      <p:boldItalic r:id="rId40"/>
    </p:embeddedFont>
    <p:embeddedFont>
      <p:font typeface="Nunito ExtraBold" pitchFamily="2" charset="0"/>
      <p:bold r:id="rId41"/>
      <p:boldItalic r:id="rId42"/>
    </p:embeddedFont>
    <p:embeddedFont>
      <p:font typeface="Nunito SemiBold"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7" roundtripDataSignature="AMtx7mgBvL1TILEvzoMVpQG5sIUz0zkcT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FE3B34-77EA-43B2-B841-677E8C2B5534}">
  <a:tblStyle styleId="{BCFE3B34-77EA-43B2-B841-677E8C2B5534}" styleName="Table_0">
    <a:wholeTbl>
      <a:tcTxStyle b="off" i="off">
        <a:font>
          <a:latin typeface="Arial"/>
          <a:ea typeface="Arial"/>
          <a:cs typeface="Arial"/>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5B9BD5"/>
              </a:solidFill>
              <a:prstDash val="solid"/>
              <a:round/>
              <a:headEnd type="none" w="sm" len="sm"/>
              <a:tailEnd type="none" w="sm" len="sm"/>
            </a:ln>
          </a:top>
          <a:bottom>
            <a:ln w="12700" cap="flat" cmpd="sng">
              <a:solidFill>
                <a:srgbClr val="5B9BD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rgbClr val="5B9BD5">
              <a:alpha val="20000"/>
            </a:srgbClr>
          </a:solidFill>
        </a:fill>
      </a:tcStyle>
    </a:band1H>
    <a:band2H>
      <a:tcTxStyle b="off" i="off"/>
      <a:tcStyle>
        <a:tcBdr/>
      </a:tcStyle>
    </a:band2H>
    <a:band1V>
      <a:tcTxStyle b="off" i="off"/>
      <a:tcStyle>
        <a:tcBdr/>
        <a:fill>
          <a:solidFill>
            <a:srgbClr val="5B9BD5">
              <a:alpha val="20000"/>
            </a:srgb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rgbClr val="5B9BD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rgbClr val="5B9BD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D984C985-D83F-40D8-86C0-978C193A823D}"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EEEF"/>
          </a:solidFill>
        </a:fill>
      </a:tcStyle>
    </a:wholeTbl>
    <a:band1H>
      <a:tcTxStyle b="off" i="off"/>
      <a:tcStyle>
        <a:tcBdr/>
        <a:fill>
          <a:solidFill>
            <a:srgbClr val="D5DBDE"/>
          </a:solidFill>
        </a:fill>
      </a:tcStyle>
    </a:band1H>
    <a:band2H>
      <a:tcTxStyle b="off" i="off"/>
      <a:tcStyle>
        <a:tcBdr/>
      </a:tcStyle>
    </a:band2H>
    <a:band1V>
      <a:tcTxStyle b="off" i="off"/>
      <a:tcStyle>
        <a:tcBdr/>
        <a:fill>
          <a:solidFill>
            <a:srgbClr val="D5DBDE"/>
          </a:solidFill>
        </a:fill>
      </a:tcStyle>
    </a:band1V>
    <a:band2V>
      <a:tcTxStyle b="off" i="off"/>
      <a:tcStyle>
        <a:tcBdr/>
      </a:tcStyle>
    </a:band2V>
    <a:lastCol>
      <a:tcTxStyle b="on" i="off">
        <a:font>
          <a:latin typeface="Arial"/>
          <a:ea typeface="Arial"/>
          <a:cs typeface="Arial"/>
        </a:font>
        <a:schemeClr val="lt1"/>
      </a:tcTxStyle>
      <a:tcStyle>
        <a:tcBdr/>
        <a:fill>
          <a:solidFill>
            <a:schemeClr val="accent3"/>
          </a:solidFill>
        </a:fill>
      </a:tcStyle>
    </a:lastCol>
    <a:firstCol>
      <a:tcTxStyle b="on" i="off">
        <a:font>
          <a:latin typeface="Arial"/>
          <a:ea typeface="Arial"/>
          <a:cs typeface="Arial"/>
        </a:font>
        <a:schemeClr val="lt1"/>
      </a:tcTxStyle>
      <a:tcStyle>
        <a:tcBdr/>
        <a:fill>
          <a:solidFill>
            <a:schemeClr val="accent3"/>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b="off" i="off"/>
      <a:tcStyle>
        <a:tcBdr/>
      </a:tcStyle>
    </a:neCell>
    <a:nwCell>
      <a:tcTxStyle b="off" i="off"/>
      <a:tcStyle>
        <a:tcBdr/>
      </a:tcStyle>
    </a:nwCell>
  </a:tblStyle>
  <a:tblStyle styleId="{F1279CE6-2709-4B08-9253-8A5383FCE279}" styleName="Table_2">
    <a:wholeTbl>
      <a:tcTxStyle b="off" i="off">
        <a:font>
          <a:latin typeface="Arial"/>
          <a:ea typeface="Arial"/>
          <a:cs typeface="Arial"/>
        </a:font>
        <a:srgbClr val="222222"/>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BEEEF"/>
          </a:solidFill>
        </a:fill>
      </a:tcStyle>
    </a:wholeTbl>
    <a:band1H>
      <a:tcTxStyle b="off" i="off"/>
      <a:tcStyle>
        <a:tcBdr/>
        <a:fill>
          <a:solidFill>
            <a:srgbClr val="D5DBDE"/>
          </a:solidFill>
        </a:fill>
      </a:tcStyle>
    </a:band1H>
    <a:band2H>
      <a:tcTxStyle b="off" i="off"/>
      <a:tcStyle>
        <a:tcBdr/>
      </a:tcStyle>
    </a:band2H>
    <a:band1V>
      <a:tcTxStyle b="off" i="off"/>
      <a:tcStyle>
        <a:tcBdr/>
        <a:fill>
          <a:solidFill>
            <a:srgbClr val="D5DBDE"/>
          </a:solidFill>
        </a:fill>
      </a:tcStyle>
    </a:band1V>
    <a:band2V>
      <a:tcTxStyle b="off" i="off"/>
      <a:tcStyle>
        <a:tcBdr/>
      </a:tcStyle>
    </a:band2V>
    <a:lastCol>
      <a:tcTxStyle b="on" i="off">
        <a:font>
          <a:latin typeface="Arial"/>
          <a:ea typeface="Arial"/>
          <a:cs typeface="Arial"/>
        </a:font>
        <a:srgbClr val="FFFFFF"/>
      </a:tcTxStyle>
      <a:tcStyle>
        <a:tcBdr/>
        <a:fill>
          <a:solidFill>
            <a:srgbClr val="FFA000"/>
          </a:solidFill>
        </a:fill>
      </a:tcStyle>
    </a:lastCol>
    <a:firstCol>
      <a:tcTxStyle b="on" i="off">
        <a:font>
          <a:latin typeface="Arial"/>
          <a:ea typeface="Arial"/>
          <a:cs typeface="Arial"/>
        </a:font>
        <a:srgbClr val="FFFFFF"/>
      </a:tcTxStyle>
      <a:tcStyle>
        <a:tcBdr/>
        <a:fill>
          <a:solidFill>
            <a:srgbClr val="FFA000"/>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FFA000"/>
          </a:solidFill>
        </a:fill>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FFA000"/>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576" y="29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it Dixit" userId="2d447cd3168ada49" providerId="LiveId" clId="{44C635DD-60A6-4D0E-84E6-6DD48BB7E86C}"/>
    <pc:docChg chg="modSld">
      <pc:chgData name="Ajit Dixit" userId="2d447cd3168ada49" providerId="LiveId" clId="{44C635DD-60A6-4D0E-84E6-6DD48BB7E86C}" dt="2025-01-31T00:10:53.690" v="49" actId="20577"/>
      <pc:docMkLst>
        <pc:docMk/>
      </pc:docMkLst>
      <pc:sldChg chg="modSp mod">
        <pc:chgData name="Ajit Dixit" userId="2d447cd3168ada49" providerId="LiveId" clId="{44C635DD-60A6-4D0E-84E6-6DD48BB7E86C}" dt="2025-01-31T00:10:53.690" v="49" actId="20577"/>
        <pc:sldMkLst>
          <pc:docMk/>
          <pc:sldMk cId="0" sldId="256"/>
        </pc:sldMkLst>
        <pc:spChg chg="mod">
          <ac:chgData name="Ajit Dixit" userId="2d447cd3168ada49" providerId="LiveId" clId="{44C635DD-60A6-4D0E-84E6-6DD48BB7E86C}" dt="2025-01-31T00:10:38.980" v="3" actId="20577"/>
          <ac:spMkLst>
            <pc:docMk/>
            <pc:sldMk cId="0" sldId="256"/>
            <ac:spMk id="193" creationId="{00000000-0000-0000-0000-000000000000}"/>
          </ac:spMkLst>
        </pc:spChg>
        <pc:spChg chg="mod">
          <ac:chgData name="Ajit Dixit" userId="2d447cd3168ada49" providerId="LiveId" clId="{44C635DD-60A6-4D0E-84E6-6DD48BB7E86C}" dt="2025-01-31T00:10:49.422" v="38" actId="20577"/>
          <ac:spMkLst>
            <pc:docMk/>
            <pc:sldMk cId="0" sldId="256"/>
            <ac:spMk id="194" creationId="{00000000-0000-0000-0000-000000000000}"/>
          </ac:spMkLst>
        </pc:spChg>
        <pc:spChg chg="mod">
          <ac:chgData name="Ajit Dixit" userId="2d447cd3168ada49" providerId="LiveId" clId="{44C635DD-60A6-4D0E-84E6-6DD48BB7E86C}" dt="2025-01-31T00:10:53.690" v="49" actId="20577"/>
          <ac:spMkLst>
            <pc:docMk/>
            <pc:sldMk cId="0" sldId="256"/>
            <ac:spMk id="195" creationId="{00000000-0000-0000-0000-000000000000}"/>
          </ac:spMkLst>
        </pc:spChg>
      </pc:sldChg>
    </pc:docChg>
  </pc:docChgLst>
  <pc:docChgLst>
    <pc:chgData name="Ajit Dixit" userId="2d447cd3168ada49" providerId="LiveId" clId="{898F2D42-2754-4614-961C-C249ACB86F77}"/>
    <pc:docChg chg="undo redo custSel addSld delSld modSld sldOrd">
      <pc:chgData name="Ajit Dixit" userId="2d447cd3168ada49" providerId="LiveId" clId="{898F2D42-2754-4614-961C-C249ACB86F77}" dt="2024-04-08T16:28:32.401" v="12393" actId="948"/>
      <pc:docMkLst>
        <pc:docMk/>
      </pc:docMkLst>
      <pc:sldChg chg="modSp mod">
        <pc:chgData name="Ajit Dixit" userId="2d447cd3168ada49" providerId="LiveId" clId="{898F2D42-2754-4614-961C-C249ACB86F77}" dt="2024-04-07T15:55:19.796" v="1256" actId="20577"/>
        <pc:sldMkLst>
          <pc:docMk/>
          <pc:sldMk cId="0" sldId="260"/>
        </pc:sldMkLst>
      </pc:sldChg>
      <pc:sldChg chg="addSp modSp mod">
        <pc:chgData name="Ajit Dixit" userId="2d447cd3168ada49" providerId="LiveId" clId="{898F2D42-2754-4614-961C-C249ACB86F77}" dt="2024-04-07T22:32:25.974" v="2141" actId="20577"/>
        <pc:sldMkLst>
          <pc:docMk/>
          <pc:sldMk cId="0" sldId="262"/>
        </pc:sldMkLst>
      </pc:sldChg>
      <pc:sldChg chg="addSp modSp mod">
        <pc:chgData name="Ajit Dixit" userId="2d447cd3168ada49" providerId="LiveId" clId="{898F2D42-2754-4614-961C-C249ACB86F77}" dt="2024-04-08T00:44:13.342" v="6918" actId="20577"/>
        <pc:sldMkLst>
          <pc:docMk/>
          <pc:sldMk cId="0" sldId="266"/>
        </pc:sldMkLst>
      </pc:sldChg>
      <pc:sldChg chg="modSp mod">
        <pc:chgData name="Ajit Dixit" userId="2d447cd3168ada49" providerId="LiveId" clId="{898F2D42-2754-4614-961C-C249ACB86F77}" dt="2024-04-08T14:43:53.814" v="7913" actId="948"/>
        <pc:sldMkLst>
          <pc:docMk/>
          <pc:sldMk cId="0" sldId="267"/>
        </pc:sldMkLst>
      </pc:sldChg>
      <pc:sldChg chg="modSp mod">
        <pc:chgData name="Ajit Dixit" userId="2d447cd3168ada49" providerId="LiveId" clId="{898F2D42-2754-4614-961C-C249ACB86F77}" dt="2024-04-08T15:32:21.537" v="8318" actId="20577"/>
        <pc:sldMkLst>
          <pc:docMk/>
          <pc:sldMk cId="0" sldId="268"/>
        </pc:sldMkLst>
      </pc:sldChg>
      <pc:sldChg chg="modSp mod">
        <pc:chgData name="Ajit Dixit" userId="2d447cd3168ada49" providerId="LiveId" clId="{898F2D42-2754-4614-961C-C249ACB86F77}" dt="2024-04-08T15:43:00.947" v="8749" actId="20577"/>
        <pc:sldMkLst>
          <pc:docMk/>
          <pc:sldMk cId="0" sldId="269"/>
        </pc:sldMkLst>
      </pc:sldChg>
      <pc:sldChg chg="modSp mod">
        <pc:chgData name="Ajit Dixit" userId="2d447cd3168ada49" providerId="LiveId" clId="{898F2D42-2754-4614-961C-C249ACB86F77}" dt="2024-04-08T15:46:32.869" v="9288" actId="20577"/>
        <pc:sldMkLst>
          <pc:docMk/>
          <pc:sldMk cId="0" sldId="270"/>
        </pc:sldMkLst>
      </pc:sldChg>
      <pc:sldChg chg="modSp mod">
        <pc:chgData name="Ajit Dixit" userId="2d447cd3168ada49" providerId="LiveId" clId="{898F2D42-2754-4614-961C-C249ACB86F77}" dt="2024-04-08T16:08:52.483" v="10533" actId="20577"/>
        <pc:sldMkLst>
          <pc:docMk/>
          <pc:sldMk cId="0" sldId="272"/>
        </pc:sldMkLst>
      </pc:sldChg>
      <pc:sldChg chg="delSp modSp add mod">
        <pc:chgData name="Ajit Dixit" userId="2d447cd3168ada49" providerId="LiveId" clId="{898F2D42-2754-4614-961C-C249ACB86F77}" dt="2024-04-07T21:57:40.747" v="1915" actId="20577"/>
        <pc:sldMkLst>
          <pc:docMk/>
          <pc:sldMk cId="575150335" sldId="275"/>
        </pc:sldMkLst>
      </pc:sldChg>
      <pc:sldChg chg="addSp delSp modSp add mod">
        <pc:chgData name="Ajit Dixit" userId="2d447cd3168ada49" providerId="LiveId" clId="{898F2D42-2754-4614-961C-C249ACB86F77}" dt="2024-04-07T23:31:49.885" v="3442" actId="20577"/>
        <pc:sldMkLst>
          <pc:docMk/>
          <pc:sldMk cId="837804229" sldId="276"/>
        </pc:sldMkLst>
      </pc:sldChg>
      <pc:sldChg chg="new del">
        <pc:chgData name="Ajit Dixit" userId="2d447cd3168ada49" providerId="LiveId" clId="{898F2D42-2754-4614-961C-C249ACB86F77}" dt="2024-04-07T22:43:11.310" v="2143" actId="47"/>
        <pc:sldMkLst>
          <pc:docMk/>
          <pc:sldMk cId="2760436830" sldId="276"/>
        </pc:sldMkLst>
      </pc:sldChg>
      <pc:sldChg chg="addSp delSp modSp add mod ord">
        <pc:chgData name="Ajit Dixit" userId="2d447cd3168ada49" providerId="LiveId" clId="{898F2D42-2754-4614-961C-C249ACB86F77}" dt="2024-04-08T00:04:18.438" v="5018"/>
        <pc:sldMkLst>
          <pc:docMk/>
          <pc:sldMk cId="954259423" sldId="277"/>
        </pc:sldMkLst>
      </pc:sldChg>
      <pc:sldChg chg="delSp modSp add mod">
        <pc:chgData name="Ajit Dixit" userId="2d447cd3168ada49" providerId="LiveId" clId="{898F2D42-2754-4614-961C-C249ACB86F77}" dt="2024-04-08T00:27:57.773" v="6261" actId="20577"/>
        <pc:sldMkLst>
          <pc:docMk/>
          <pc:sldMk cId="431549847" sldId="278"/>
        </pc:sldMkLst>
      </pc:sldChg>
      <pc:sldChg chg="delSp modSp add mod ord">
        <pc:chgData name="Ajit Dixit" userId="2d447cd3168ada49" providerId="LiveId" clId="{898F2D42-2754-4614-961C-C249ACB86F77}" dt="2024-04-08T00:04:58.052" v="5118" actId="20577"/>
        <pc:sldMkLst>
          <pc:docMk/>
          <pc:sldMk cId="1628703900" sldId="279"/>
        </pc:sldMkLst>
      </pc:sldChg>
      <pc:sldChg chg="addSp delSp modSp add mod">
        <pc:chgData name="Ajit Dixit" userId="2d447cd3168ada49" providerId="LiveId" clId="{898F2D42-2754-4614-961C-C249ACB86F77}" dt="2024-04-08T15:58:14.285" v="10016" actId="14100"/>
        <pc:sldMkLst>
          <pc:docMk/>
          <pc:sldMk cId="699619058" sldId="280"/>
        </pc:sldMkLst>
      </pc:sldChg>
      <pc:sldChg chg="delSp add del mod">
        <pc:chgData name="Ajit Dixit" userId="2d447cd3168ada49" providerId="LiveId" clId="{898F2D42-2754-4614-961C-C249ACB86F77}" dt="2024-04-08T00:21:01.366" v="5988" actId="47"/>
        <pc:sldMkLst>
          <pc:docMk/>
          <pc:sldMk cId="3059353613" sldId="280"/>
        </pc:sldMkLst>
      </pc:sldChg>
      <pc:sldChg chg="modSp add mod">
        <pc:chgData name="Ajit Dixit" userId="2d447cd3168ada49" providerId="LiveId" clId="{898F2D42-2754-4614-961C-C249ACB86F77}" dt="2024-04-08T16:23:05.910" v="11768" actId="20577"/>
        <pc:sldMkLst>
          <pc:docMk/>
          <pc:sldMk cId="2606346282" sldId="281"/>
        </pc:sldMkLst>
      </pc:sldChg>
      <pc:sldChg chg="modSp add mod">
        <pc:chgData name="Ajit Dixit" userId="2d447cd3168ada49" providerId="LiveId" clId="{898F2D42-2754-4614-961C-C249ACB86F77}" dt="2024-04-08T16:28:32.401" v="12393" actId="948"/>
        <pc:sldMkLst>
          <pc:docMk/>
          <pc:sldMk cId="2800218496" sldId="282"/>
        </pc:sldMkLst>
      </pc:sldChg>
      <pc:sldMasterChg chg="delSldLayout">
        <pc:chgData name="Ajit Dixit" userId="2d447cd3168ada49" providerId="LiveId" clId="{898F2D42-2754-4614-961C-C249ACB86F77}" dt="2024-04-07T22:43:11.310" v="2143" actId="47"/>
        <pc:sldMasterMkLst>
          <pc:docMk/>
          <pc:sldMasterMk cId="0" sldId="2147483655"/>
        </pc:sldMasterMkLst>
        <pc:sldLayoutChg chg="del">
          <pc:chgData name="Ajit Dixit" userId="2d447cd3168ada49" providerId="LiveId" clId="{898F2D42-2754-4614-961C-C249ACB86F77}" dt="2024-04-07T22:43:11.310" v="2143" actId="47"/>
          <pc:sldLayoutMkLst>
            <pc:docMk/>
            <pc:sldMasterMk cId="0" sldId="2147483655"/>
            <pc:sldLayoutMk cId="0" sldId="214748365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55e812015e_0_0: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g255e812015e_0_0: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55e812015e_0_17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g255e812015e_0_17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5733397115_0_53:notes"/>
          <p:cNvSpPr>
            <a:spLocks noGrp="1" noRot="1" noChangeAspect="1"/>
          </p:cNvSpPr>
          <p:nvPr>
            <p:ph type="sldImg" idx="2"/>
          </p:nvPr>
        </p:nvSpPr>
        <p:spPr>
          <a:xfrm>
            <a:off x="508400" y="385763"/>
            <a:ext cx="8127900" cy="19287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25733397115_0_53: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5733397115_0_107:notes"/>
          <p:cNvSpPr>
            <a:spLocks noGrp="1" noRot="1" noChangeAspect="1"/>
          </p:cNvSpPr>
          <p:nvPr>
            <p:ph type="sldImg" idx="2"/>
          </p:nvPr>
        </p:nvSpPr>
        <p:spPr>
          <a:xfrm>
            <a:off x="508400" y="385763"/>
            <a:ext cx="8127900" cy="19287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g25733397115_0_107: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55e812015e_0_39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g255e812015e_0_39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571c3fafc9_0_3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g2571c3fafc9_0_38: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571c3fafc9_0_3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g2571c3fafc9_0_38: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835152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571c3fafc9_0_44: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g2571c3fafc9_0_44: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5791304859_0_15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g25791304859_0_152: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5791304859_0_152: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g25791304859_0_152: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00062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e4abb31bb7_0_5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g1e4abb31bb7_0_58:notes"/>
          <p:cNvSpPr txBox="1">
            <a:spLocks noGrp="1"/>
          </p:cNvSpPr>
          <p:nvPr>
            <p:ph type="body" idx="1"/>
          </p:nvPr>
        </p:nvSpPr>
        <p:spPr>
          <a:xfrm>
            <a:off x="914400" y="2443150"/>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e4abb31bb7_0_5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g1e4abb31bb7_0_58:notes"/>
          <p:cNvSpPr txBox="1">
            <a:spLocks noGrp="1"/>
          </p:cNvSpPr>
          <p:nvPr>
            <p:ph type="body" idx="1"/>
          </p:nvPr>
        </p:nvSpPr>
        <p:spPr>
          <a:xfrm>
            <a:off x="914400" y="2443150"/>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50643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e4abb31bb7_0_58: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3" name="Google Shape;243;g1e4abb31bb7_0_58:notes"/>
          <p:cNvSpPr txBox="1">
            <a:spLocks noGrp="1"/>
          </p:cNvSpPr>
          <p:nvPr>
            <p:ph type="body" idx="1"/>
          </p:nvPr>
        </p:nvSpPr>
        <p:spPr>
          <a:xfrm>
            <a:off x="914400" y="2443150"/>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277853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e4abb31bb7_0_4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g1e4abb31bb7_0_43: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e4abb31bb7_0_4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g1e4abb31bb7_0_43: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1244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5791304859_0_17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g25791304859_0_173: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5791304859_0_73: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g25791304859_0_73: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5791304859_0_79: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g25791304859_0_79: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5791304859_0_85: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9" name="Google Shape;279;g25791304859_0_85: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5791304859_0_9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g25791304859_0_9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6:notes"/>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p6: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6:notes"/>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p6: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03521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55e812015e_0_28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255e812015e_0_28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55e812015e_0_28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255e812015e_0_28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87395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55e812015e_0_281: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255e812015e_0_281:notes"/>
          <p:cNvSpPr txBox="1">
            <a:spLocks noGrp="1"/>
          </p:cNvSpPr>
          <p:nvPr>
            <p:ph type="body" idx="1"/>
          </p:nvPr>
        </p:nvSpPr>
        <p:spPr>
          <a:xfrm>
            <a:off x="914400" y="2443163"/>
            <a:ext cx="7315200" cy="2314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17065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9:notes"/>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7" name="Google Shape;307;p9:notes"/>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0:notes"/>
          <p:cNvSpPr txBox="1">
            <a:spLocks noGrp="1"/>
          </p:cNvSpPr>
          <p:nvPr>
            <p:ph type="body" idx="1"/>
          </p:nvPr>
        </p:nvSpPr>
        <p:spPr>
          <a:xfrm>
            <a:off x="914400" y="2443150"/>
            <a:ext cx="7315200" cy="23145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8" name="Google Shape;318;p10:notes"/>
          <p:cNvSpPr>
            <a:spLocks noGrp="1" noRot="1" noChangeAspect="1"/>
          </p:cNvSpPr>
          <p:nvPr>
            <p:ph type="sldImg" idx="2"/>
          </p:nvPr>
        </p:nvSpPr>
        <p:spPr>
          <a:xfrm>
            <a:off x="1524300" y="385750"/>
            <a:ext cx="6096300" cy="19288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g255e812015e_0_54"/>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6" name="Google Shape;16;g255e812015e_0_54"/>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388540" y="2275570"/>
            <a:ext cx="8366919" cy="52831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3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670299" y="1532511"/>
            <a:ext cx="7592059" cy="1200785"/>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43434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3"/>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388540" y="2275570"/>
            <a:ext cx="8366919" cy="52831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3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43434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4"/>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obj">
  <p:cSld name="OBJECT">
    <p:spTree>
      <p:nvGrpSpPr>
        <p:cNvPr id="1" name="Shape 28"/>
        <p:cNvGrpSpPr/>
        <p:nvPr/>
      </p:nvGrpSpPr>
      <p:grpSpPr>
        <a:xfrm>
          <a:off x="0" y="0"/>
          <a:ext cx="0" cy="0"/>
          <a:chOff x="0" y="0"/>
          <a:chExt cx="0" cy="0"/>
        </a:xfrm>
      </p:grpSpPr>
      <p:sp>
        <p:nvSpPr>
          <p:cNvPr id="29" name="Google Shape;29;p12"/>
          <p:cNvSpPr txBox="1">
            <a:spLocks noGrp="1"/>
          </p:cNvSpPr>
          <p:nvPr>
            <p:ph type="ctrTitle"/>
          </p:nvPr>
        </p:nvSpPr>
        <p:spPr>
          <a:xfrm>
            <a:off x="2145575" y="1906397"/>
            <a:ext cx="4852849" cy="57403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2"/>
          <p:cNvSpPr txBox="1">
            <a:spLocks noGrp="1"/>
          </p:cNvSpPr>
          <p:nvPr>
            <p:ph type="subTitle" idx="1"/>
          </p:nvPr>
        </p:nvSpPr>
        <p:spPr>
          <a:xfrm>
            <a:off x="1371600" y="2880360"/>
            <a:ext cx="6400800" cy="12858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43434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2"/>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12"/>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4"/>
        <p:cNvGrpSpPr/>
        <p:nvPr/>
      </p:nvGrpSpPr>
      <p:grpSpPr>
        <a:xfrm>
          <a:off x="0" y="0"/>
          <a:ext cx="0" cy="0"/>
          <a:chOff x="0" y="0"/>
          <a:chExt cx="0" cy="0"/>
        </a:xfrm>
      </p:grpSpPr>
      <p:sp>
        <p:nvSpPr>
          <p:cNvPr id="35" name="Google Shape;35;p15"/>
          <p:cNvSpPr txBox="1">
            <a:spLocks noGrp="1"/>
          </p:cNvSpPr>
          <p:nvPr>
            <p:ph type="title"/>
          </p:nvPr>
        </p:nvSpPr>
        <p:spPr>
          <a:xfrm>
            <a:off x="388540" y="2275570"/>
            <a:ext cx="8366919" cy="52831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300" b="1"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5"/>
          <p:cNvSpPr txBox="1">
            <a:spLocks noGrp="1"/>
          </p:cNvSpPr>
          <p:nvPr>
            <p:ph type="body" idx="1"/>
          </p:nvPr>
        </p:nvSpPr>
        <p:spPr>
          <a:xfrm>
            <a:off x="457200" y="1183005"/>
            <a:ext cx="3977640" cy="339471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 name="Google Shape;37;p15"/>
          <p:cNvSpPr txBox="1">
            <a:spLocks noGrp="1"/>
          </p:cNvSpPr>
          <p:nvPr>
            <p:ph type="body" idx="2"/>
          </p:nvPr>
        </p:nvSpPr>
        <p:spPr>
          <a:xfrm>
            <a:off x="4709160" y="1183005"/>
            <a:ext cx="3977640" cy="339471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43434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5"/>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5"/>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1"/>
        <p:cNvGrpSpPr/>
        <p:nvPr/>
      </p:nvGrpSpPr>
      <p:grpSpPr>
        <a:xfrm>
          <a:off x="0" y="0"/>
          <a:ext cx="0" cy="0"/>
          <a:chOff x="0" y="0"/>
          <a:chExt cx="0" cy="0"/>
        </a:xfrm>
      </p:grpSpPr>
      <p:sp>
        <p:nvSpPr>
          <p:cNvPr id="42" name="Google Shape;42;p16"/>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434343"/>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
        <p:cNvGrpSpPr/>
        <p:nvPr/>
      </p:nvGrpSpPr>
      <p:grpSpPr>
        <a:xfrm>
          <a:off x="0" y="0"/>
          <a:ext cx="0" cy="0"/>
          <a:chOff x="0" y="0"/>
          <a:chExt cx="0" cy="0"/>
        </a:xfrm>
      </p:grpSpPr>
      <p:sp>
        <p:nvSpPr>
          <p:cNvPr id="55" name="Google Shape;55;g255e812015e_0_40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56" name="Google Shape;56;g255e812015e_0_408"/>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57" name="Google Shape;57;g255e812015e_0_40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g255e812015e_0_4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63" name="Google Shape;63;g255e812015e_0_41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64"/>
        <p:cNvGrpSpPr/>
        <p:nvPr/>
      </p:nvGrpSpPr>
      <p:grpSpPr>
        <a:xfrm>
          <a:off x="0" y="0"/>
          <a:ext cx="0" cy="0"/>
          <a:chOff x="0" y="0"/>
          <a:chExt cx="0" cy="0"/>
        </a:xfrm>
      </p:grpSpPr>
      <p:sp>
        <p:nvSpPr>
          <p:cNvPr id="65" name="Google Shape;65;g255e812015e_0_415"/>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66" name="Google Shape;66;g255e812015e_0_415"/>
          <p:cNvGraphicFramePr/>
          <p:nvPr/>
        </p:nvGraphicFramePr>
        <p:xfrm>
          <a:off x="201942" y="833662"/>
          <a:ext cx="3000000" cy="3000000"/>
        </p:xfrm>
        <a:graphic>
          <a:graphicData uri="http://schemas.openxmlformats.org/drawingml/2006/table">
            <a:tbl>
              <a:tblPr firstRow="1" bandRow="1">
                <a:noFill/>
                <a:tableStyleId>{BCFE3B34-77EA-43B2-B841-677E8C2B5534}</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67" name="Google Shape;67;g255e812015e_0_41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8"/>
        <p:cNvGrpSpPr/>
        <p:nvPr/>
      </p:nvGrpSpPr>
      <p:grpSpPr>
        <a:xfrm>
          <a:off x="0" y="0"/>
          <a:ext cx="0" cy="0"/>
          <a:chOff x="0" y="0"/>
          <a:chExt cx="0" cy="0"/>
        </a:xfrm>
      </p:grpSpPr>
      <p:sp>
        <p:nvSpPr>
          <p:cNvPr id="69" name="Google Shape;69;g255e812015e_0_419"/>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70" name="Google Shape;70;g255e812015e_0_41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71" name="Google Shape;71;g255e812015e_0_41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72" name="Google Shape;72;g255e812015e_0_419"/>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g255e812015e_0_424"/>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75" name="Google Shape;75;g255e812015e_0_42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6"/>
        <p:cNvGrpSpPr/>
        <p:nvPr/>
      </p:nvGrpSpPr>
      <p:grpSpPr>
        <a:xfrm>
          <a:off x="0" y="0"/>
          <a:ext cx="0" cy="0"/>
          <a:chOff x="0" y="0"/>
          <a:chExt cx="0" cy="0"/>
        </a:xfrm>
      </p:grpSpPr>
      <p:sp>
        <p:nvSpPr>
          <p:cNvPr id="77" name="Google Shape;77;g255e812015e_0_42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78" name="Google Shape;78;g255e812015e_0_42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9"/>
        <p:cNvGrpSpPr/>
        <p:nvPr/>
      </p:nvGrpSpPr>
      <p:grpSpPr>
        <a:xfrm>
          <a:off x="0" y="0"/>
          <a:ext cx="0" cy="0"/>
          <a:chOff x="0" y="0"/>
          <a:chExt cx="0" cy="0"/>
        </a:xfrm>
      </p:grpSpPr>
      <p:sp>
        <p:nvSpPr>
          <p:cNvPr id="80" name="Google Shape;80;g255e812015e_0_43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g255e812015e_0_43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82" name="Google Shape;82;g255e812015e_0_43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3" name="Google Shape;83;g255e812015e_0_43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84" name="Google Shape;84;g255e812015e_0_43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
        <p:nvSpPr>
          <p:cNvPr id="86" name="Google Shape;86;g255e812015e_0_43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87"/>
        <p:cNvGrpSpPr/>
        <p:nvPr/>
      </p:nvGrpSpPr>
      <p:grpSpPr>
        <a:xfrm>
          <a:off x="0" y="0"/>
          <a:ext cx="0" cy="0"/>
          <a:chOff x="0" y="0"/>
          <a:chExt cx="0" cy="0"/>
        </a:xfrm>
      </p:grpSpPr>
      <p:sp>
        <p:nvSpPr>
          <p:cNvPr id="88" name="Google Shape;88;g255e812015e_0_438"/>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89" name="Google Shape;89;g255e812015e_0_438" descr="A close up of a logo&#10;&#10;Description automatically generated"/>
          <p:cNvPicPr preferRelativeResize="0"/>
          <p:nvPr/>
        </p:nvPicPr>
        <p:blipFill rotWithShape="1">
          <a:blip r:embed="rId2">
            <a:alphaModFix/>
          </a:blip>
          <a:srcRect l="42815" t="18360" r="37294" b="19147"/>
          <a:stretch/>
        </p:blipFill>
        <p:spPr>
          <a:xfrm>
            <a:off x="6052536" y="514443"/>
            <a:ext cx="2095112" cy="3703320"/>
          </a:xfrm>
          <a:prstGeom prst="rect">
            <a:avLst/>
          </a:prstGeom>
          <a:noFill/>
          <a:ln>
            <a:noFill/>
          </a:ln>
        </p:spPr>
      </p:pic>
      <p:sp>
        <p:nvSpPr>
          <p:cNvPr id="90" name="Google Shape;90;g255e812015e_0_438"/>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91" name="Google Shape;91;g255e812015e_0_438"/>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US"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92" name="Google Shape;92;g255e812015e_0_438"/>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2"/>
        <p:cNvGrpSpPr/>
        <p:nvPr/>
      </p:nvGrpSpPr>
      <p:grpSpPr>
        <a:xfrm>
          <a:off x="0" y="0"/>
          <a:ext cx="0" cy="0"/>
          <a:chOff x="0" y="0"/>
          <a:chExt cx="0" cy="0"/>
        </a:xfrm>
      </p:grpSpPr>
      <p:sp>
        <p:nvSpPr>
          <p:cNvPr id="103" name="Google Shape;103;g25733397115_0_70"/>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04" name="Google Shape;104;g25733397115_0_70"/>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105" name="Google Shape;105;g25733397115_0_7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
        <p:cNvGrpSpPr/>
        <p:nvPr/>
      </p:nvGrpSpPr>
      <p:grpSpPr>
        <a:xfrm>
          <a:off x="0" y="0"/>
          <a:ext cx="0" cy="0"/>
          <a:chOff x="0" y="0"/>
          <a:chExt cx="0" cy="0"/>
        </a:xfrm>
      </p:grpSpPr>
      <p:sp>
        <p:nvSpPr>
          <p:cNvPr id="107" name="Google Shape;107;g25733397115_0_67"/>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08" name="Google Shape;108;g25733397115_0_67"/>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9"/>
        <p:cNvGrpSpPr/>
        <p:nvPr/>
      </p:nvGrpSpPr>
      <p:grpSpPr>
        <a:xfrm>
          <a:off x="0" y="0"/>
          <a:ext cx="0" cy="0"/>
          <a:chOff x="0" y="0"/>
          <a:chExt cx="0" cy="0"/>
        </a:xfrm>
      </p:grpSpPr>
      <p:sp>
        <p:nvSpPr>
          <p:cNvPr id="110" name="Google Shape;110;g25733397115_0_7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111" name="Google Shape;111;g25733397115_0_7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112"/>
        <p:cNvGrpSpPr/>
        <p:nvPr/>
      </p:nvGrpSpPr>
      <p:grpSpPr>
        <a:xfrm>
          <a:off x="0" y="0"/>
          <a:ext cx="0" cy="0"/>
          <a:chOff x="0" y="0"/>
          <a:chExt cx="0" cy="0"/>
        </a:xfrm>
      </p:grpSpPr>
      <p:sp>
        <p:nvSpPr>
          <p:cNvPr id="113" name="Google Shape;113;g25733397115_0_77"/>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114" name="Google Shape;114;g25733397115_0_77"/>
          <p:cNvGraphicFramePr/>
          <p:nvPr/>
        </p:nvGraphicFramePr>
        <p:xfrm>
          <a:off x="201942" y="833662"/>
          <a:ext cx="3000000" cy="3000000"/>
        </p:xfrm>
        <a:graphic>
          <a:graphicData uri="http://schemas.openxmlformats.org/drawingml/2006/table">
            <a:tbl>
              <a:tblPr firstRow="1" bandRow="1">
                <a:noFill/>
                <a:tableStyleId>{BCFE3B34-77EA-43B2-B841-677E8C2B5534}</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115" name="Google Shape;115;g25733397115_0_7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6"/>
        <p:cNvGrpSpPr/>
        <p:nvPr/>
      </p:nvGrpSpPr>
      <p:grpSpPr>
        <a:xfrm>
          <a:off x="0" y="0"/>
          <a:ext cx="0" cy="0"/>
          <a:chOff x="0" y="0"/>
          <a:chExt cx="0" cy="0"/>
        </a:xfrm>
      </p:grpSpPr>
      <p:sp>
        <p:nvSpPr>
          <p:cNvPr id="117" name="Google Shape;117;g25733397115_0_81"/>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18" name="Google Shape;118;g25733397115_0_8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9" name="Google Shape;119;g25733397115_0_8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20" name="Google Shape;120;g25733397115_0_8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1"/>
        <p:cNvGrpSpPr/>
        <p:nvPr/>
      </p:nvGrpSpPr>
      <p:grpSpPr>
        <a:xfrm>
          <a:off x="0" y="0"/>
          <a:ext cx="0" cy="0"/>
          <a:chOff x="0" y="0"/>
          <a:chExt cx="0" cy="0"/>
        </a:xfrm>
      </p:grpSpPr>
      <p:sp>
        <p:nvSpPr>
          <p:cNvPr id="122" name="Google Shape;122;g25733397115_0_86"/>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23" name="Google Shape;123;g25733397115_0_8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4"/>
        <p:cNvGrpSpPr/>
        <p:nvPr/>
      </p:nvGrpSpPr>
      <p:grpSpPr>
        <a:xfrm>
          <a:off x="0" y="0"/>
          <a:ext cx="0" cy="0"/>
          <a:chOff x="0" y="0"/>
          <a:chExt cx="0" cy="0"/>
        </a:xfrm>
      </p:grpSpPr>
      <p:sp>
        <p:nvSpPr>
          <p:cNvPr id="125" name="Google Shape;125;g25733397115_0_8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6" name="Google Shape;126;g25733397115_0_89"/>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sp>
        <p:nvSpPr>
          <p:cNvPr id="128" name="Google Shape;128;g25733397115_0_9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g25733397115_0_9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30" name="Google Shape;130;g25733397115_0_9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1" name="Google Shape;131;g25733397115_0_9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132" name="Google Shape;132;g25733397115_0_9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3"/>
        <p:cNvGrpSpPr/>
        <p:nvPr/>
      </p:nvGrpSpPr>
      <p:grpSpPr>
        <a:xfrm>
          <a:off x="0" y="0"/>
          <a:ext cx="0" cy="0"/>
          <a:chOff x="0" y="0"/>
          <a:chExt cx="0" cy="0"/>
        </a:xfrm>
      </p:grpSpPr>
      <p:sp>
        <p:nvSpPr>
          <p:cNvPr id="134" name="Google Shape;134;g25733397115_0_9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35"/>
        <p:cNvGrpSpPr/>
        <p:nvPr/>
      </p:nvGrpSpPr>
      <p:grpSpPr>
        <a:xfrm>
          <a:off x="0" y="0"/>
          <a:ext cx="0" cy="0"/>
          <a:chOff x="0" y="0"/>
          <a:chExt cx="0" cy="0"/>
        </a:xfrm>
      </p:grpSpPr>
      <p:sp>
        <p:nvSpPr>
          <p:cNvPr id="136" name="Google Shape;136;g25733397115_0_100"/>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37" name="Google Shape;137;g25733397115_0_100" descr="A close up of a logo&#10;&#10;Description automatically generated"/>
          <p:cNvPicPr preferRelativeResize="0"/>
          <p:nvPr/>
        </p:nvPicPr>
        <p:blipFill rotWithShape="1">
          <a:blip r:embed="rId2">
            <a:alphaModFix/>
          </a:blip>
          <a:srcRect l="42815" t="18360" r="37293" b="19147"/>
          <a:stretch/>
        </p:blipFill>
        <p:spPr>
          <a:xfrm>
            <a:off x="6052536" y="514443"/>
            <a:ext cx="2095112" cy="3703320"/>
          </a:xfrm>
          <a:prstGeom prst="rect">
            <a:avLst/>
          </a:prstGeom>
          <a:noFill/>
          <a:ln>
            <a:noFill/>
          </a:ln>
        </p:spPr>
      </p:pic>
      <p:sp>
        <p:nvSpPr>
          <p:cNvPr id="138" name="Google Shape;138;g25733397115_0_100"/>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139" name="Google Shape;139;g25733397115_0_100"/>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US"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140" name="Google Shape;140;g25733397115_0_100"/>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0"/>
        <p:cNvGrpSpPr/>
        <p:nvPr/>
      </p:nvGrpSpPr>
      <p:grpSpPr>
        <a:xfrm>
          <a:off x="0" y="0"/>
          <a:ext cx="0" cy="0"/>
          <a:chOff x="0" y="0"/>
          <a:chExt cx="0" cy="0"/>
        </a:xfrm>
      </p:grpSpPr>
      <p:sp>
        <p:nvSpPr>
          <p:cNvPr id="151" name="Google Shape;151;g25791304859_0_106"/>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52" name="Google Shape;152;g25791304859_0_106"/>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153" name="Google Shape;153;g25791304859_0_10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4"/>
        <p:cNvGrpSpPr/>
        <p:nvPr/>
      </p:nvGrpSpPr>
      <p:grpSpPr>
        <a:xfrm>
          <a:off x="0" y="0"/>
          <a:ext cx="0" cy="0"/>
          <a:chOff x="0" y="0"/>
          <a:chExt cx="0" cy="0"/>
        </a:xfrm>
      </p:grpSpPr>
      <p:sp>
        <p:nvSpPr>
          <p:cNvPr id="155" name="Google Shape;155;g25791304859_0_110"/>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56" name="Google Shape;156;g25791304859_0_110"/>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7"/>
        <p:cNvGrpSpPr/>
        <p:nvPr/>
      </p:nvGrpSpPr>
      <p:grpSpPr>
        <a:xfrm>
          <a:off x="0" y="0"/>
          <a:ext cx="0" cy="0"/>
          <a:chOff x="0" y="0"/>
          <a:chExt cx="0" cy="0"/>
        </a:xfrm>
      </p:grpSpPr>
      <p:sp>
        <p:nvSpPr>
          <p:cNvPr id="158" name="Google Shape;158;g25791304859_0_11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159" name="Google Shape;159;g25791304859_0_11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160"/>
        <p:cNvGrpSpPr/>
        <p:nvPr/>
      </p:nvGrpSpPr>
      <p:grpSpPr>
        <a:xfrm>
          <a:off x="0" y="0"/>
          <a:ext cx="0" cy="0"/>
          <a:chOff x="0" y="0"/>
          <a:chExt cx="0" cy="0"/>
        </a:xfrm>
      </p:grpSpPr>
      <p:sp>
        <p:nvSpPr>
          <p:cNvPr id="161" name="Google Shape;161;g25791304859_0_116"/>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162" name="Google Shape;162;g25791304859_0_116"/>
          <p:cNvGraphicFramePr/>
          <p:nvPr/>
        </p:nvGraphicFramePr>
        <p:xfrm>
          <a:off x="201942" y="833662"/>
          <a:ext cx="3000000" cy="3000000"/>
        </p:xfrm>
        <a:graphic>
          <a:graphicData uri="http://schemas.openxmlformats.org/drawingml/2006/table">
            <a:tbl>
              <a:tblPr firstRow="1" bandRow="1">
                <a:noFill/>
                <a:tableStyleId>{BCFE3B34-77EA-43B2-B841-677E8C2B5534}</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163" name="Google Shape;163;g25791304859_0_11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4"/>
        <p:cNvGrpSpPr/>
        <p:nvPr/>
      </p:nvGrpSpPr>
      <p:grpSpPr>
        <a:xfrm>
          <a:off x="0" y="0"/>
          <a:ext cx="0" cy="0"/>
          <a:chOff x="0" y="0"/>
          <a:chExt cx="0" cy="0"/>
        </a:xfrm>
      </p:grpSpPr>
      <p:sp>
        <p:nvSpPr>
          <p:cNvPr id="165" name="Google Shape;165;g25791304859_0_12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66" name="Google Shape;166;g25791304859_0_12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67" name="Google Shape;167;g25791304859_0_12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68" name="Google Shape;168;g25791304859_0_12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9"/>
        <p:cNvGrpSpPr/>
        <p:nvPr/>
      </p:nvGrpSpPr>
      <p:grpSpPr>
        <a:xfrm>
          <a:off x="0" y="0"/>
          <a:ext cx="0" cy="0"/>
          <a:chOff x="0" y="0"/>
          <a:chExt cx="0" cy="0"/>
        </a:xfrm>
      </p:grpSpPr>
      <p:sp>
        <p:nvSpPr>
          <p:cNvPr id="170" name="Google Shape;170;g25791304859_0_125"/>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71" name="Google Shape;171;g25791304859_0_12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2"/>
        <p:cNvGrpSpPr/>
        <p:nvPr/>
      </p:nvGrpSpPr>
      <p:grpSpPr>
        <a:xfrm>
          <a:off x="0" y="0"/>
          <a:ext cx="0" cy="0"/>
          <a:chOff x="0" y="0"/>
          <a:chExt cx="0" cy="0"/>
        </a:xfrm>
      </p:grpSpPr>
      <p:sp>
        <p:nvSpPr>
          <p:cNvPr id="173" name="Google Shape;173;g25791304859_0_1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74" name="Google Shape;174;g25791304859_0_12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5"/>
        <p:cNvGrpSpPr/>
        <p:nvPr/>
      </p:nvGrpSpPr>
      <p:grpSpPr>
        <a:xfrm>
          <a:off x="0" y="0"/>
          <a:ext cx="0" cy="0"/>
          <a:chOff x="0" y="0"/>
          <a:chExt cx="0" cy="0"/>
        </a:xfrm>
      </p:grpSpPr>
      <p:sp>
        <p:nvSpPr>
          <p:cNvPr id="176" name="Google Shape;176;g25791304859_0_13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g25791304859_0_13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78" name="Google Shape;178;g25791304859_0_13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79" name="Google Shape;179;g25791304859_0_13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180" name="Google Shape;180;g25791304859_0_13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1"/>
        <p:cNvGrpSpPr/>
        <p:nvPr/>
      </p:nvGrpSpPr>
      <p:grpSpPr>
        <a:xfrm>
          <a:off x="0" y="0"/>
          <a:ext cx="0" cy="0"/>
          <a:chOff x="0" y="0"/>
          <a:chExt cx="0" cy="0"/>
        </a:xfrm>
      </p:grpSpPr>
      <p:sp>
        <p:nvSpPr>
          <p:cNvPr id="182" name="Google Shape;182;g25791304859_0_13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183"/>
        <p:cNvGrpSpPr/>
        <p:nvPr/>
      </p:nvGrpSpPr>
      <p:grpSpPr>
        <a:xfrm>
          <a:off x="0" y="0"/>
          <a:ext cx="0" cy="0"/>
          <a:chOff x="0" y="0"/>
          <a:chExt cx="0" cy="0"/>
        </a:xfrm>
      </p:grpSpPr>
      <p:sp>
        <p:nvSpPr>
          <p:cNvPr id="184" name="Google Shape;184;g25791304859_0_139"/>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185" name="Google Shape;185;g25791304859_0_139" descr="A close up of a logo&#10;&#10;Description automatically generated"/>
          <p:cNvPicPr preferRelativeResize="0"/>
          <p:nvPr/>
        </p:nvPicPr>
        <p:blipFill rotWithShape="1">
          <a:blip r:embed="rId2">
            <a:alphaModFix/>
          </a:blip>
          <a:srcRect l="42815" t="18360" r="37294" b="19147"/>
          <a:stretch/>
        </p:blipFill>
        <p:spPr>
          <a:xfrm>
            <a:off x="6052536" y="514443"/>
            <a:ext cx="2095112" cy="3703320"/>
          </a:xfrm>
          <a:prstGeom prst="rect">
            <a:avLst/>
          </a:prstGeom>
          <a:noFill/>
          <a:ln>
            <a:noFill/>
          </a:ln>
        </p:spPr>
      </p:pic>
      <p:sp>
        <p:nvSpPr>
          <p:cNvPr id="186" name="Google Shape;186;g25791304859_0_139"/>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187" name="Google Shape;187;g25791304859_0_139"/>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US"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188" name="Google Shape;188;g25791304859_0_139"/>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2.png"/><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2.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3.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2.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4.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1"/>
          <p:cNvPicPr preferRelativeResize="0"/>
          <p:nvPr/>
        </p:nvPicPr>
        <p:blipFill rotWithShape="1">
          <a:blip r:embed="rId8">
            <a:alphaModFix/>
          </a:blip>
          <a:srcRect/>
          <a:stretch/>
        </p:blipFill>
        <p:spPr>
          <a:xfrm>
            <a:off x="7669500" y="68264"/>
            <a:ext cx="1395474" cy="572700"/>
          </a:xfrm>
          <a:prstGeom prst="rect">
            <a:avLst/>
          </a:prstGeom>
          <a:noFill/>
          <a:ln>
            <a:noFill/>
          </a:ln>
        </p:spPr>
      </p:pic>
      <p:sp>
        <p:nvSpPr>
          <p:cNvPr id="7" name="Google Shape;7;p11"/>
          <p:cNvSpPr/>
          <p:nvPr/>
        </p:nvSpPr>
        <p:spPr>
          <a:xfrm>
            <a:off x="6593" y="9"/>
            <a:ext cx="175895" cy="355600"/>
          </a:xfrm>
          <a:custGeom>
            <a:avLst/>
            <a:gdLst/>
            <a:ahLst/>
            <a:cxnLst/>
            <a:rect l="l" t="t" r="r" b="b"/>
            <a:pathLst>
              <a:path w="175895" h="355600" extrusionOk="0">
                <a:moveTo>
                  <a:pt x="175499" y="355499"/>
                </a:moveTo>
                <a:lnTo>
                  <a:pt x="0" y="355499"/>
                </a:lnTo>
                <a:lnTo>
                  <a:pt x="0" y="0"/>
                </a:lnTo>
                <a:lnTo>
                  <a:pt x="175499" y="0"/>
                </a:lnTo>
                <a:lnTo>
                  <a:pt x="175499" y="355499"/>
                </a:lnTo>
                <a:close/>
              </a:path>
            </a:pathLst>
          </a:custGeom>
          <a:solidFill>
            <a:srgbClr val="0D38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8" name="Google Shape;8;p11"/>
          <p:cNvSpPr/>
          <p:nvPr/>
        </p:nvSpPr>
        <p:spPr>
          <a:xfrm>
            <a:off x="6593" y="353730"/>
            <a:ext cx="175895" cy="355600"/>
          </a:xfrm>
          <a:custGeom>
            <a:avLst/>
            <a:gdLst/>
            <a:ahLst/>
            <a:cxnLst/>
            <a:rect l="l" t="t" r="r" b="b"/>
            <a:pathLst>
              <a:path w="175895" h="355600" extrusionOk="0">
                <a:moveTo>
                  <a:pt x="175499" y="355499"/>
                </a:moveTo>
                <a:lnTo>
                  <a:pt x="0" y="355499"/>
                </a:lnTo>
                <a:lnTo>
                  <a:pt x="0" y="0"/>
                </a:lnTo>
                <a:lnTo>
                  <a:pt x="175499" y="0"/>
                </a:lnTo>
                <a:lnTo>
                  <a:pt x="175499" y="355499"/>
                </a:lnTo>
                <a:close/>
              </a:path>
            </a:pathLst>
          </a:custGeom>
          <a:solidFill>
            <a:srgbClr val="1973D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9" name="Google Shape;9;p11"/>
          <p:cNvSpPr txBox="1">
            <a:spLocks noGrp="1"/>
          </p:cNvSpPr>
          <p:nvPr>
            <p:ph type="title"/>
          </p:nvPr>
        </p:nvSpPr>
        <p:spPr>
          <a:xfrm>
            <a:off x="388540" y="2275570"/>
            <a:ext cx="8366919" cy="528319"/>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3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11"/>
          <p:cNvSpPr txBox="1">
            <a:spLocks noGrp="1"/>
          </p:cNvSpPr>
          <p:nvPr>
            <p:ph type="body" idx="1"/>
          </p:nvPr>
        </p:nvSpPr>
        <p:spPr>
          <a:xfrm>
            <a:off x="670299" y="1532511"/>
            <a:ext cx="7592059" cy="1200785"/>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1" name="Google Shape;11;p11"/>
          <p:cNvSpPr txBox="1">
            <a:spLocks noGrp="1"/>
          </p:cNvSpPr>
          <p:nvPr>
            <p:ph type="ftr" idx="11"/>
          </p:nvPr>
        </p:nvSpPr>
        <p:spPr>
          <a:xfrm>
            <a:off x="2424266" y="4986147"/>
            <a:ext cx="4311015" cy="14668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700" b="1" i="0" u="none" strike="noStrike" cap="none">
                <a:solidFill>
                  <a:srgbClr val="43434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1"/>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1"/>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5"/>
        <p:cNvGrpSpPr/>
        <p:nvPr/>
      </p:nvGrpSpPr>
      <p:grpSpPr>
        <a:xfrm>
          <a:off x="0" y="0"/>
          <a:ext cx="0" cy="0"/>
          <a:chOff x="0" y="0"/>
          <a:chExt cx="0" cy="0"/>
        </a:xfrm>
      </p:grpSpPr>
      <p:sp>
        <p:nvSpPr>
          <p:cNvPr id="46" name="Google Shape;46;g255e812015e_0_396"/>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47" name="Google Shape;47;g255e812015e_0_396"/>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48" name="Google Shape;48;g255e812015e_0_396"/>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US"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49" name="Google Shape;49;g255e812015e_0_39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pic>
        <p:nvPicPr>
          <p:cNvPr id="50" name="Google Shape;50;g255e812015e_0_396"/>
          <p:cNvPicPr preferRelativeResize="0"/>
          <p:nvPr/>
        </p:nvPicPr>
        <p:blipFill rotWithShape="1">
          <a:blip r:embed="rId11">
            <a:alphaModFix/>
          </a:blip>
          <a:srcRect/>
          <a:stretch/>
        </p:blipFill>
        <p:spPr>
          <a:xfrm>
            <a:off x="7669500" y="68264"/>
            <a:ext cx="1395475" cy="572700"/>
          </a:xfrm>
          <a:prstGeom prst="rect">
            <a:avLst/>
          </a:prstGeom>
          <a:noFill/>
          <a:ln>
            <a:noFill/>
          </a:ln>
        </p:spPr>
      </p:pic>
      <p:grpSp>
        <p:nvGrpSpPr>
          <p:cNvPr id="51" name="Google Shape;51;g255e812015e_0_396"/>
          <p:cNvGrpSpPr/>
          <p:nvPr/>
        </p:nvGrpSpPr>
        <p:grpSpPr>
          <a:xfrm>
            <a:off x="6593" y="10"/>
            <a:ext cx="175500" cy="709221"/>
            <a:chOff x="6593" y="10"/>
            <a:chExt cx="175500" cy="709221"/>
          </a:xfrm>
        </p:grpSpPr>
        <p:sp>
          <p:nvSpPr>
            <p:cNvPr id="52" name="Google Shape;52;g255e812015e_0_396"/>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255e812015e_0_396"/>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56"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3"/>
        <p:cNvGrpSpPr/>
        <p:nvPr/>
      </p:nvGrpSpPr>
      <p:grpSpPr>
        <a:xfrm>
          <a:off x="0" y="0"/>
          <a:ext cx="0" cy="0"/>
          <a:chOff x="0" y="0"/>
          <a:chExt cx="0" cy="0"/>
        </a:xfrm>
      </p:grpSpPr>
      <p:sp>
        <p:nvSpPr>
          <p:cNvPr id="94" name="Google Shape;94;g25733397115_0_58"/>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95" name="Google Shape;95;g25733397115_0_58"/>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96" name="Google Shape;96;g25733397115_0_58"/>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US"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97" name="Google Shape;97;g25733397115_0_5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pic>
        <p:nvPicPr>
          <p:cNvPr id="98" name="Google Shape;98;g25733397115_0_58"/>
          <p:cNvPicPr preferRelativeResize="0"/>
          <p:nvPr/>
        </p:nvPicPr>
        <p:blipFill rotWithShape="1">
          <a:blip r:embed="rId12">
            <a:alphaModFix/>
          </a:blip>
          <a:srcRect/>
          <a:stretch/>
        </p:blipFill>
        <p:spPr>
          <a:xfrm>
            <a:off x="7669500" y="68264"/>
            <a:ext cx="1395475" cy="572700"/>
          </a:xfrm>
          <a:prstGeom prst="rect">
            <a:avLst/>
          </a:prstGeom>
          <a:noFill/>
          <a:ln>
            <a:noFill/>
          </a:ln>
        </p:spPr>
      </p:pic>
      <p:grpSp>
        <p:nvGrpSpPr>
          <p:cNvPr id="99" name="Google Shape;99;g25733397115_0_58"/>
          <p:cNvGrpSpPr/>
          <p:nvPr/>
        </p:nvGrpSpPr>
        <p:grpSpPr>
          <a:xfrm>
            <a:off x="6593" y="10"/>
            <a:ext cx="175500" cy="709221"/>
            <a:chOff x="6593" y="10"/>
            <a:chExt cx="175500" cy="709221"/>
          </a:xfrm>
        </p:grpSpPr>
        <p:sp>
          <p:nvSpPr>
            <p:cNvPr id="100" name="Google Shape;100;g25733397115_0_58"/>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g25733397115_0_58"/>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41"/>
        <p:cNvGrpSpPr/>
        <p:nvPr/>
      </p:nvGrpSpPr>
      <p:grpSpPr>
        <a:xfrm>
          <a:off x="0" y="0"/>
          <a:ext cx="0" cy="0"/>
          <a:chOff x="0" y="0"/>
          <a:chExt cx="0" cy="0"/>
        </a:xfrm>
      </p:grpSpPr>
      <p:sp>
        <p:nvSpPr>
          <p:cNvPr id="142" name="Google Shape;142;g25791304859_0_97"/>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143" name="Google Shape;143;g25791304859_0_97"/>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144" name="Google Shape;144;g25791304859_0_97"/>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US"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145" name="Google Shape;145;g25791304859_0_9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US"/>
              <a:t>‹#›</a:t>
            </a:fld>
            <a:endParaRPr/>
          </a:p>
        </p:txBody>
      </p:sp>
      <p:pic>
        <p:nvPicPr>
          <p:cNvPr id="146" name="Google Shape;146;g25791304859_0_97"/>
          <p:cNvPicPr preferRelativeResize="0"/>
          <p:nvPr/>
        </p:nvPicPr>
        <p:blipFill rotWithShape="1">
          <a:blip r:embed="rId12">
            <a:alphaModFix/>
          </a:blip>
          <a:srcRect/>
          <a:stretch/>
        </p:blipFill>
        <p:spPr>
          <a:xfrm>
            <a:off x="7669500" y="68264"/>
            <a:ext cx="1395475" cy="572700"/>
          </a:xfrm>
          <a:prstGeom prst="rect">
            <a:avLst/>
          </a:prstGeom>
          <a:noFill/>
          <a:ln>
            <a:noFill/>
          </a:ln>
        </p:spPr>
      </p:pic>
      <p:grpSp>
        <p:nvGrpSpPr>
          <p:cNvPr id="147" name="Google Shape;147;g25791304859_0_97"/>
          <p:cNvGrpSpPr/>
          <p:nvPr/>
        </p:nvGrpSpPr>
        <p:grpSpPr>
          <a:xfrm>
            <a:off x="6593" y="10"/>
            <a:ext cx="175500" cy="709221"/>
            <a:chOff x="6593" y="10"/>
            <a:chExt cx="175500" cy="709221"/>
          </a:xfrm>
        </p:grpSpPr>
        <p:sp>
          <p:nvSpPr>
            <p:cNvPr id="148" name="Google Shape;148;g25791304859_0_97"/>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g25791304859_0_97"/>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255e812015e_0_0"/>
          <p:cNvSpPr txBox="1">
            <a:spLocks noGrp="1"/>
          </p:cNvSpPr>
          <p:nvPr>
            <p:ph type="ctrTitle"/>
          </p:nvPr>
        </p:nvSpPr>
        <p:spPr>
          <a:xfrm>
            <a:off x="1158150" y="1412050"/>
            <a:ext cx="6827700" cy="581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US" sz="3600" dirty="0">
                <a:latin typeface="Century Gothic"/>
                <a:ea typeface="Century Gothic"/>
                <a:cs typeface="Century Gothic"/>
                <a:sym typeface="Century Gothic"/>
              </a:rPr>
              <a:t>SPAM</a:t>
            </a:r>
            <a:endParaRPr sz="3600" dirty="0">
              <a:latin typeface="Century Gothic"/>
              <a:ea typeface="Century Gothic"/>
              <a:cs typeface="Century Gothic"/>
              <a:sym typeface="Century Gothic"/>
            </a:endParaRPr>
          </a:p>
        </p:txBody>
      </p:sp>
      <p:sp>
        <p:nvSpPr>
          <p:cNvPr id="194" name="Google Shape;194;g255e812015e_0_0"/>
          <p:cNvSpPr txBox="1">
            <a:spLocks noGrp="1"/>
          </p:cNvSpPr>
          <p:nvPr>
            <p:ph type="ctrTitle"/>
          </p:nvPr>
        </p:nvSpPr>
        <p:spPr>
          <a:xfrm>
            <a:off x="1153000" y="2038575"/>
            <a:ext cx="6827700" cy="498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US" sz="3000" b="0" dirty="0">
                <a:latin typeface="Century Gothic"/>
                <a:ea typeface="Century Gothic"/>
                <a:cs typeface="Century Gothic"/>
                <a:sym typeface="Century Gothic"/>
              </a:rPr>
              <a:t>Natural Language Processing (NLP)</a:t>
            </a:r>
            <a:endParaRPr sz="3000" b="0" dirty="0">
              <a:latin typeface="Century Gothic"/>
              <a:ea typeface="Century Gothic"/>
              <a:cs typeface="Century Gothic"/>
              <a:sym typeface="Century Gothic"/>
            </a:endParaRPr>
          </a:p>
        </p:txBody>
      </p:sp>
      <p:sp>
        <p:nvSpPr>
          <p:cNvPr id="195" name="Google Shape;195;g255e812015e_0_0"/>
          <p:cNvSpPr txBox="1">
            <a:spLocks noGrp="1"/>
          </p:cNvSpPr>
          <p:nvPr>
            <p:ph type="ctrTitle"/>
          </p:nvPr>
        </p:nvSpPr>
        <p:spPr>
          <a:xfrm>
            <a:off x="1153000" y="2429300"/>
            <a:ext cx="6827700" cy="498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US" sz="1600" b="0" dirty="0">
                <a:latin typeface="Century Gothic"/>
                <a:ea typeface="Century Gothic"/>
                <a:cs typeface="Century Gothic"/>
                <a:sym typeface="Century Gothic"/>
              </a:rPr>
              <a:t>4/10/24</a:t>
            </a:r>
            <a:endParaRPr sz="1600" b="0" dirty="0">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55e812015e_0_17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Contents / Agenda</a:t>
            </a:r>
            <a:endParaRPr>
              <a:solidFill>
                <a:schemeClr val="lt2"/>
              </a:solidFill>
              <a:latin typeface="Century Gothic"/>
              <a:ea typeface="Century Gothic"/>
              <a:cs typeface="Century Gothic"/>
              <a:sym typeface="Century Gothic"/>
            </a:endParaRPr>
          </a:p>
        </p:txBody>
      </p:sp>
      <p:sp>
        <p:nvSpPr>
          <p:cNvPr id="201" name="Google Shape;201;g255e812015e_0_17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Data Dictionary</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Business Problem Overview and Solution Approach</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Exploratory Data Analysis</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Model Performance Summary</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Insights &amp; Recommendations</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100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Appendix</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25733397115_0_5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Data Dictionary</a:t>
            </a:r>
            <a:endParaRPr>
              <a:solidFill>
                <a:schemeClr val="lt2"/>
              </a:solidFill>
              <a:latin typeface="Century Gothic"/>
              <a:ea typeface="Century Gothic"/>
              <a:cs typeface="Century Gothic"/>
              <a:sym typeface="Century Gothic"/>
            </a:endParaRPr>
          </a:p>
        </p:txBody>
      </p:sp>
      <p:sp>
        <p:nvSpPr>
          <p:cNvPr id="207" name="Google Shape;207;g25733397115_0_53"/>
          <p:cNvSpPr txBox="1">
            <a:spLocks noGrp="1"/>
          </p:cNvSpPr>
          <p:nvPr>
            <p:ph type="body" idx="1"/>
          </p:nvPr>
        </p:nvSpPr>
        <p:spPr>
          <a:xfrm>
            <a:off x="311750" y="861975"/>
            <a:ext cx="85206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2D3B45"/>
              </a:buClr>
              <a:buSzPts val="1400"/>
              <a:buFont typeface="Century Gothic"/>
              <a:buChar char="●"/>
            </a:pPr>
            <a:r>
              <a:rPr lang="en-US" sz="1400" b="1">
                <a:solidFill>
                  <a:srgbClr val="2D3B45"/>
                </a:solidFill>
                <a:highlight>
                  <a:srgbClr val="FFFFFF"/>
                </a:highlight>
                <a:latin typeface="Century Gothic"/>
                <a:ea typeface="Century Gothic"/>
                <a:cs typeface="Century Gothic"/>
                <a:sym typeface="Century Gothic"/>
              </a:rPr>
              <a:t>Category</a:t>
            </a:r>
            <a:r>
              <a:rPr lang="en-US" sz="1400">
                <a:solidFill>
                  <a:srgbClr val="2D3B45"/>
                </a:solidFill>
                <a:highlight>
                  <a:srgbClr val="FFFFFF"/>
                </a:highlight>
                <a:latin typeface="Century Gothic"/>
                <a:ea typeface="Century Gothic"/>
                <a:cs typeface="Century Gothic"/>
                <a:sym typeface="Century Gothic"/>
              </a:rPr>
              <a:t>: Contains the labels 'spam' or 'ham' for the corresponding text data</a:t>
            </a:r>
            <a:endParaRPr sz="1400">
              <a:solidFill>
                <a:srgbClr val="2D3B45"/>
              </a:solidFill>
              <a:highlight>
                <a:srgbClr val="FFFFFF"/>
              </a:highlight>
              <a:latin typeface="Century Gothic"/>
              <a:ea typeface="Century Gothic"/>
              <a:cs typeface="Century Gothic"/>
              <a:sym typeface="Century Gothic"/>
            </a:endParaRPr>
          </a:p>
          <a:p>
            <a:pPr marL="457200" lvl="0" indent="-317500" algn="l" rtl="0">
              <a:lnSpc>
                <a:spcPct val="115000"/>
              </a:lnSpc>
              <a:spcBef>
                <a:spcPts val="0"/>
              </a:spcBef>
              <a:spcAft>
                <a:spcPts val="0"/>
              </a:spcAft>
              <a:buClr>
                <a:srgbClr val="2D3B45"/>
              </a:buClr>
              <a:buSzPts val="1400"/>
              <a:buFont typeface="Century Gothic"/>
              <a:buChar char="●"/>
            </a:pPr>
            <a:r>
              <a:rPr lang="en-US" sz="1400" b="1">
                <a:solidFill>
                  <a:srgbClr val="2D3B45"/>
                </a:solidFill>
                <a:highlight>
                  <a:srgbClr val="FFFFFF"/>
                </a:highlight>
                <a:latin typeface="Century Gothic"/>
                <a:ea typeface="Century Gothic"/>
                <a:cs typeface="Century Gothic"/>
                <a:sym typeface="Century Gothic"/>
              </a:rPr>
              <a:t>Message</a:t>
            </a:r>
            <a:r>
              <a:rPr lang="en-US" sz="1400">
                <a:solidFill>
                  <a:srgbClr val="2D3B45"/>
                </a:solidFill>
                <a:highlight>
                  <a:srgbClr val="FFFFFF"/>
                </a:highlight>
                <a:latin typeface="Century Gothic"/>
                <a:ea typeface="Century Gothic"/>
                <a:cs typeface="Century Gothic"/>
                <a:sym typeface="Century Gothic"/>
              </a:rPr>
              <a:t>: Contains the SMS text data</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5733397115_0_107"/>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How to use this deck?</a:t>
            </a:r>
            <a:endParaRPr>
              <a:solidFill>
                <a:schemeClr val="lt2"/>
              </a:solidFill>
              <a:latin typeface="Century Gothic"/>
              <a:ea typeface="Century Gothic"/>
              <a:cs typeface="Century Gothic"/>
              <a:sym typeface="Century Gothic"/>
            </a:endParaRPr>
          </a:p>
        </p:txBody>
      </p:sp>
      <p:sp>
        <p:nvSpPr>
          <p:cNvPr id="213" name="Google Shape;213;g25733397115_0_107"/>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50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This slide deck serves as a comprehensive template for your project submission</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Within this deck, you will come across various questions that are intended to test your ability to understand data visualizations, discover patterns / insights and postulate hypothesis. Think thoroughly and provide answers to these questions</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You are encouraged to modify this deck as required, by replacing the questions with suitable answers</a:t>
            </a:r>
            <a:endParaRPr sz="1400">
              <a:solidFill>
                <a:schemeClr val="dk1"/>
              </a:solidFill>
              <a:latin typeface="Century Gothic"/>
              <a:ea typeface="Century Gothic"/>
              <a:cs typeface="Century Gothic"/>
              <a:sym typeface="Century Gothic"/>
            </a:endParaRPr>
          </a:p>
          <a:p>
            <a:pPr marL="457200" lvl="0" indent="-317500" algn="l" rtl="0">
              <a:lnSpc>
                <a:spcPct val="150000"/>
              </a:lnSpc>
              <a:spcBef>
                <a:spcPts val="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Please feel free to incorporate additional points if you deem necessary</a:t>
            </a:r>
            <a:endParaRPr sz="1400">
              <a:solidFill>
                <a:schemeClr val="dk1"/>
              </a:solidFill>
              <a:latin typeface="Century Gothic"/>
              <a:ea typeface="Century Gothic"/>
              <a:cs typeface="Century Gothic"/>
              <a:sym typeface="Century Gothic"/>
            </a:endParaRPr>
          </a:p>
          <a:p>
            <a:pPr marL="0" lvl="0" indent="0" algn="l" rtl="0">
              <a:lnSpc>
                <a:spcPct val="150000"/>
              </a:lnSpc>
              <a:spcBef>
                <a:spcPts val="1000"/>
              </a:spcBef>
              <a:spcAft>
                <a:spcPts val="0"/>
              </a:spcAft>
              <a:buSzPts val="1500"/>
              <a:buNone/>
            </a:pPr>
            <a:r>
              <a:rPr lang="en-US" sz="1300" b="1">
                <a:solidFill>
                  <a:schemeClr val="dk1"/>
                </a:solidFill>
                <a:latin typeface="Century Gothic"/>
                <a:ea typeface="Century Gothic"/>
                <a:cs typeface="Century Gothic"/>
                <a:sym typeface="Century Gothic"/>
              </a:rPr>
              <a:t>Note: </a:t>
            </a:r>
            <a:r>
              <a:rPr lang="en-US" sz="1300">
                <a:solidFill>
                  <a:schemeClr val="dk1"/>
                </a:solidFill>
                <a:latin typeface="Century Gothic"/>
                <a:ea typeface="Century Gothic"/>
                <a:cs typeface="Century Gothic"/>
                <a:sym typeface="Century Gothic"/>
              </a:rPr>
              <a:t>The data visualizations you see in this deck are obtained from RapidMiner</a:t>
            </a:r>
            <a:endParaRPr sz="1300">
              <a:solidFill>
                <a:schemeClr val="dk1"/>
              </a:solidFill>
              <a:latin typeface="Century Gothic"/>
              <a:ea typeface="Century Gothic"/>
              <a:cs typeface="Century Gothic"/>
              <a:sym typeface="Century Gothic"/>
            </a:endParaRPr>
          </a:p>
          <a:p>
            <a:pPr marL="0" lvl="0" indent="0" algn="l" rtl="0">
              <a:lnSpc>
                <a:spcPct val="150000"/>
              </a:lnSpc>
              <a:spcBef>
                <a:spcPts val="1000"/>
              </a:spcBef>
              <a:spcAft>
                <a:spcPts val="0"/>
              </a:spcAft>
              <a:buSzPts val="1500"/>
              <a:buNone/>
            </a:pPr>
            <a:endParaRPr sz="1400">
              <a:solidFill>
                <a:schemeClr val="dk1"/>
              </a:solidFill>
              <a:latin typeface="Century Gothic"/>
              <a:ea typeface="Century Gothic"/>
              <a:cs typeface="Century Gothic"/>
              <a:sym typeface="Century Gothic"/>
            </a:endParaRPr>
          </a:p>
          <a:p>
            <a:pPr marL="457200" lvl="0" indent="0" algn="l" rtl="0">
              <a:lnSpc>
                <a:spcPct val="150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255e812015e_0_39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Business Problem Overview and Solution Approach</a:t>
            </a:r>
            <a:endParaRPr>
              <a:solidFill>
                <a:schemeClr val="lt2"/>
              </a:solidFill>
              <a:latin typeface="Century Gothic"/>
              <a:ea typeface="Century Gothic"/>
              <a:cs typeface="Century Gothic"/>
              <a:sym typeface="Century Gothic"/>
            </a:endParaRPr>
          </a:p>
        </p:txBody>
      </p:sp>
      <p:sp>
        <p:nvSpPr>
          <p:cNvPr id="219" name="Google Shape;219;g255e812015e_0_39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Please define the problem</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Spam is a major issue in Personal Privacy and Security with respect to Technological innovations such as Short Messaging Services (SMS). SMS spam specifically, is the act of sending unsolicited messages containing advertising (not harmful) as well as malicious (harmful) links. As a Data Science Manager at Cyber Solutions, I have been tasked with utilizing Natural Language Processing (NLP) to identify and classify those malicious messages prior to our employees receiving them on their phones. </a:t>
            </a:r>
            <a:endParaRPr sz="1200" dirty="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100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Please mention the solution approach / methodology</a:t>
            </a:r>
          </a:p>
          <a:p>
            <a:pPr lvl="1" indent="-317500">
              <a:spcBef>
                <a:spcPts val="1000"/>
              </a:spcBef>
              <a:spcAft>
                <a:spcPts val="1000"/>
              </a:spcAft>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We are working with only 2 columns in our data set, Category and Message. Our objective will be to create a decision system that can correctly filter the SMS messages as safe or unsafe. If the messages are safe, then we will let them get pushed to employee phones. If they are unsafe, we will restrict them at the ‘point of entry.’ To create this process, we will utilize techniques such as NLP – diving into the morphology of the message context and continue to refine our model based on the training and testing data results.</a:t>
            </a:r>
            <a:endParaRPr sz="1200" dirty="0">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571c3fafc9_0_3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EDA</a:t>
            </a:r>
            <a:endParaRPr>
              <a:solidFill>
                <a:schemeClr val="lt2"/>
              </a:solidFill>
              <a:latin typeface="Century Gothic"/>
              <a:ea typeface="Century Gothic"/>
              <a:cs typeface="Century Gothic"/>
              <a:sym typeface="Century Gothic"/>
            </a:endParaRPr>
          </a:p>
        </p:txBody>
      </p:sp>
      <p:sp>
        <p:nvSpPr>
          <p:cNvPr id="225" name="Google Shape;225;g2571c3fafc9_0_38"/>
          <p:cNvSpPr txBox="1">
            <a:spLocks noGrp="1"/>
          </p:cNvSpPr>
          <p:nvPr>
            <p:ph type="body" idx="1"/>
          </p:nvPr>
        </p:nvSpPr>
        <p:spPr>
          <a:xfrm>
            <a:off x="202550" y="861975"/>
            <a:ext cx="8078100" cy="5727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Provide a brief overview of the raw dataset</a:t>
            </a:r>
            <a:endParaRPr sz="1400">
              <a:solidFill>
                <a:schemeClr val="dk1"/>
              </a:solidFill>
              <a:latin typeface="Century Gothic"/>
              <a:ea typeface="Century Gothic"/>
              <a:cs typeface="Century Gothic"/>
              <a:sym typeface="Century Gothic"/>
            </a:endParaRPr>
          </a:p>
        </p:txBody>
      </p:sp>
      <p:pic>
        <p:nvPicPr>
          <p:cNvPr id="226" name="Google Shape;226;g2571c3fafc9_0_38" descr="Graphical user interface, text, application, email&#10;&#10;Description automatically generated"/>
          <p:cNvPicPr preferRelativeResize="0"/>
          <p:nvPr/>
        </p:nvPicPr>
        <p:blipFill rotWithShape="1">
          <a:blip r:embed="rId3">
            <a:alphaModFix/>
          </a:blip>
          <a:srcRect/>
          <a:stretch/>
        </p:blipFill>
        <p:spPr>
          <a:xfrm>
            <a:off x="1402366" y="1666036"/>
            <a:ext cx="6120960" cy="3176701"/>
          </a:xfrm>
          <a:prstGeom prst="rect">
            <a:avLst/>
          </a:prstGeom>
          <a:noFill/>
          <a:ln w="9525" cap="flat" cmpd="sng">
            <a:solidFill>
              <a:srgbClr val="4877F0"/>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571c3fafc9_0_3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EDA</a:t>
            </a:r>
            <a:endParaRPr>
              <a:solidFill>
                <a:schemeClr val="lt2"/>
              </a:solidFill>
              <a:latin typeface="Century Gothic"/>
              <a:ea typeface="Century Gothic"/>
              <a:cs typeface="Century Gothic"/>
              <a:sym typeface="Century Gothic"/>
            </a:endParaRPr>
          </a:p>
        </p:txBody>
      </p:sp>
      <p:sp>
        <p:nvSpPr>
          <p:cNvPr id="225" name="Google Shape;225;g2571c3fafc9_0_38"/>
          <p:cNvSpPr txBox="1">
            <a:spLocks noGrp="1"/>
          </p:cNvSpPr>
          <p:nvPr>
            <p:ph type="body" idx="1"/>
          </p:nvPr>
        </p:nvSpPr>
        <p:spPr>
          <a:xfrm>
            <a:off x="202550" y="861975"/>
            <a:ext cx="8078100" cy="3992246"/>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Provide a brief overview of the raw dataset</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The dataset displays 3 columns (Row No., Category, and Message) with 5,572 rows of data</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Row. No is an automatically assigned digit based on the row</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Category has two values: Ham for acceptable messages, and Spam for malicious messages</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Message contains free-text which is where we will look to determine if something is Ham or Spam</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Of the 5,572 rows of data:</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Ham consists of 747 rows, or 13.4% of the total dataset</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Spam consist of 4825 rows, or 86.6% of the total dataset</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There are no blank values, indicating a complete dataset </a:t>
            </a:r>
          </a:p>
          <a:p>
            <a:pPr lvl="1" indent="-317500">
              <a:spcBef>
                <a:spcPts val="1000"/>
              </a:spcBef>
              <a:buClr>
                <a:schemeClr val="dk1"/>
              </a:buClr>
              <a:buSzPts val="1400"/>
              <a:buFont typeface="Century Gothic"/>
              <a:buChar char="●"/>
            </a:pPr>
            <a:endParaRPr lang="en-US" sz="1200" dirty="0">
              <a:solidFill>
                <a:schemeClr val="dk1"/>
              </a:solidFill>
              <a:latin typeface="Century Gothic"/>
              <a:ea typeface="Century Gothic"/>
              <a:cs typeface="Century Gothic"/>
              <a:sym typeface="Century Gothic"/>
            </a:endParaRPr>
          </a:p>
          <a:p>
            <a:pPr lvl="1" indent="-317500">
              <a:spcBef>
                <a:spcPts val="1000"/>
              </a:spcBef>
              <a:buClr>
                <a:schemeClr val="dk1"/>
              </a:buClr>
              <a:buSzPts val="1400"/>
              <a:buFont typeface="Century Gothic"/>
              <a:buChar char="●"/>
            </a:pPr>
            <a:endParaRPr sz="12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575150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2571c3fafc9_0_44"/>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EDA</a:t>
            </a:r>
            <a:endParaRPr>
              <a:solidFill>
                <a:schemeClr val="lt2"/>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sp>
        <p:nvSpPr>
          <p:cNvPr id="232" name="Google Shape;232;g2571c3fafc9_0_44"/>
          <p:cNvSpPr txBox="1">
            <a:spLocks noGrp="1"/>
          </p:cNvSpPr>
          <p:nvPr>
            <p:ph type="body" idx="1"/>
          </p:nvPr>
        </p:nvSpPr>
        <p:spPr>
          <a:xfrm>
            <a:off x="202550" y="861975"/>
            <a:ext cx="8230200" cy="6576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What is the percentage of ham and spam messages in the dataset? How can we handle the imbalance in the dataset?</a:t>
            </a:r>
            <a:endParaRPr sz="1400" dirty="0">
              <a:solidFill>
                <a:schemeClr val="dk1"/>
              </a:solidFill>
              <a:latin typeface="Century Gothic"/>
              <a:ea typeface="Century Gothic"/>
              <a:cs typeface="Century Gothic"/>
              <a:sym typeface="Century Gothic"/>
            </a:endParaRPr>
          </a:p>
        </p:txBody>
      </p:sp>
      <p:pic>
        <p:nvPicPr>
          <p:cNvPr id="233" name="Google Shape;233;g2571c3fafc9_0_44" descr="Chart, bar chart, waterfall chart&#10;&#10;Description automatically generated"/>
          <p:cNvPicPr preferRelativeResize="0"/>
          <p:nvPr/>
        </p:nvPicPr>
        <p:blipFill rotWithShape="1">
          <a:blip r:embed="rId3">
            <a:alphaModFix/>
          </a:blip>
          <a:srcRect/>
          <a:stretch/>
        </p:blipFill>
        <p:spPr>
          <a:xfrm>
            <a:off x="4811811" y="1519575"/>
            <a:ext cx="3620939" cy="3396226"/>
          </a:xfrm>
          <a:prstGeom prst="rect">
            <a:avLst/>
          </a:prstGeom>
          <a:noFill/>
          <a:ln w="9525" cap="flat" cmpd="sng">
            <a:solidFill>
              <a:srgbClr val="4877F0"/>
            </a:solidFill>
            <a:prstDash val="solid"/>
            <a:round/>
            <a:headEnd type="none" w="sm" len="sm"/>
            <a:tailEnd type="none" w="sm" len="sm"/>
          </a:ln>
        </p:spPr>
      </p:pic>
      <p:sp>
        <p:nvSpPr>
          <p:cNvPr id="2" name="TextBox 1">
            <a:extLst>
              <a:ext uri="{FF2B5EF4-FFF2-40B4-BE49-F238E27FC236}">
                <a16:creationId xmlns:a16="http://schemas.microsoft.com/office/drawing/2014/main" id="{462C50BD-887D-7B8B-BFAC-8385639AEAC7}"/>
              </a:ext>
            </a:extLst>
          </p:cNvPr>
          <p:cNvSpPr txBox="1"/>
          <p:nvPr/>
        </p:nvSpPr>
        <p:spPr>
          <a:xfrm>
            <a:off x="711250" y="1625600"/>
            <a:ext cx="3620939" cy="2693045"/>
          </a:xfrm>
          <a:prstGeom prst="rect">
            <a:avLst/>
          </a:prstGeom>
          <a:noFill/>
        </p:spPr>
        <p:txBody>
          <a:bodyPr wrap="square" rtlCol="0">
            <a:spAutoFit/>
          </a:bodyPr>
          <a:lstStyle/>
          <a:p>
            <a:pPr lvl="2"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Ham consists of 747 rows, or 13.4% of the total dataset</a:t>
            </a:r>
          </a:p>
          <a:p>
            <a:pPr lvl="2"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Spam consist of 4825 rows, or 86.6% of the total dataset</a:t>
            </a:r>
          </a:p>
          <a:p>
            <a:pPr lvl="2"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There are no blank values, indicating a complete dataset </a:t>
            </a:r>
          </a:p>
          <a:p>
            <a:pPr lvl="2"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Given the large difference in Ham and Spam, we should first look to the Spam dataset to make sure that it is correctly filtering and withholding malicious emails, while sending approved messages</a:t>
            </a:r>
          </a:p>
          <a:p>
            <a:pPr marL="285750" indent="-285750">
              <a:buFont typeface="Arial" panose="020B0604020202020204" pitchFamily="34" charset="0"/>
              <a:buChar char="•"/>
            </a:pP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5791304859_0_152"/>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EDA: Word Cloud for Spam messages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sp>
        <p:nvSpPr>
          <p:cNvPr id="239" name="Google Shape;239;g25791304859_0_152"/>
          <p:cNvSpPr txBox="1">
            <a:spLocks noGrp="1"/>
          </p:cNvSpPr>
          <p:nvPr>
            <p:ph type="body" idx="1"/>
          </p:nvPr>
        </p:nvSpPr>
        <p:spPr>
          <a:xfrm>
            <a:off x="343825" y="861975"/>
            <a:ext cx="8230200" cy="67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500"/>
              <a:buNone/>
            </a:pPr>
            <a:r>
              <a:rPr lang="en-US" sz="1400" dirty="0">
                <a:solidFill>
                  <a:schemeClr val="dk1"/>
                </a:solidFill>
                <a:latin typeface="Century Gothic"/>
                <a:ea typeface="Century Gothic"/>
                <a:cs typeface="Century Gothic"/>
                <a:sym typeface="Century Gothic"/>
              </a:rPr>
              <a:t>The below illustration is commonly used when working with textual data. What is this illustration called? How does it help solve the problem statement? When is it used?</a:t>
            </a:r>
            <a:endParaRPr sz="1400" dirty="0">
              <a:solidFill>
                <a:schemeClr val="dk1"/>
              </a:solidFill>
              <a:latin typeface="Century Gothic"/>
              <a:ea typeface="Century Gothic"/>
              <a:cs typeface="Century Gothic"/>
              <a:sym typeface="Century Gothic"/>
            </a:endParaRPr>
          </a:p>
        </p:txBody>
      </p:sp>
      <p:pic>
        <p:nvPicPr>
          <p:cNvPr id="240" name="Google Shape;240;g25791304859_0_152"/>
          <p:cNvPicPr preferRelativeResize="0"/>
          <p:nvPr/>
        </p:nvPicPr>
        <p:blipFill rotWithShape="1">
          <a:blip r:embed="rId3">
            <a:alphaModFix/>
          </a:blip>
          <a:srcRect/>
          <a:stretch/>
        </p:blipFill>
        <p:spPr>
          <a:xfrm>
            <a:off x="989984" y="1536375"/>
            <a:ext cx="6945728" cy="3395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5791304859_0_152"/>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EDA: Word Cloud for Spam messages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sp>
        <p:nvSpPr>
          <p:cNvPr id="239" name="Google Shape;239;g25791304859_0_152"/>
          <p:cNvSpPr txBox="1">
            <a:spLocks noGrp="1"/>
          </p:cNvSpPr>
          <p:nvPr>
            <p:ph type="body" idx="1"/>
          </p:nvPr>
        </p:nvSpPr>
        <p:spPr>
          <a:xfrm>
            <a:off x="343825" y="861975"/>
            <a:ext cx="8230200" cy="399224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500"/>
              <a:buNone/>
            </a:pPr>
            <a:r>
              <a:rPr lang="en-US" sz="1400" dirty="0">
                <a:solidFill>
                  <a:schemeClr val="dk1"/>
                </a:solidFill>
                <a:latin typeface="Century Gothic"/>
                <a:ea typeface="Century Gothic"/>
                <a:cs typeface="Century Gothic"/>
                <a:sym typeface="Century Gothic"/>
              </a:rPr>
              <a:t>The below illustration is commonly used when working with textual data. What is this illustration called? How does it help solve the problem statement? When is it used?</a:t>
            </a:r>
          </a:p>
          <a:p>
            <a:pPr marL="285750" indent="-285750">
              <a:spcBef>
                <a:spcPts val="1000"/>
              </a:spcBef>
              <a:spcAft>
                <a:spcPts val="1000"/>
              </a:spcAft>
            </a:pPr>
            <a:r>
              <a:rPr lang="en-US" sz="1400" dirty="0">
                <a:solidFill>
                  <a:schemeClr val="dk1"/>
                </a:solidFill>
                <a:latin typeface="Century Gothic"/>
                <a:ea typeface="Century Gothic"/>
                <a:cs typeface="Century Gothic"/>
                <a:sym typeface="Century Gothic"/>
              </a:rPr>
              <a:t>The illustration is a Word Cloud which is normally used to depict the words in a particular set of text or dataset. In this specific example, the words are in an unstructured format and appear to all be the same size, indicating they all have equal weight or are unique. </a:t>
            </a:r>
          </a:p>
          <a:p>
            <a:pPr marL="285750" indent="-285750">
              <a:spcBef>
                <a:spcPts val="1000"/>
              </a:spcBef>
              <a:spcAft>
                <a:spcPts val="1000"/>
              </a:spcAft>
            </a:pPr>
            <a:r>
              <a:rPr lang="en-US" sz="1400" dirty="0">
                <a:solidFill>
                  <a:schemeClr val="dk1"/>
                </a:solidFill>
                <a:latin typeface="Century Gothic"/>
                <a:ea typeface="Century Gothic"/>
                <a:cs typeface="Century Gothic"/>
                <a:sym typeface="Century Gothic"/>
              </a:rPr>
              <a:t>This image can help us because it is providing a consolidated view of all the words available in one central place. As a result, we can now start to pick off words one by one and put them in either the Spam or Ham bucket, respectively. </a:t>
            </a:r>
          </a:p>
          <a:p>
            <a:pPr marL="285750" indent="-285750">
              <a:spcBef>
                <a:spcPts val="1000"/>
              </a:spcBef>
              <a:spcAft>
                <a:spcPts val="1000"/>
              </a:spcAft>
            </a:pPr>
            <a:r>
              <a:rPr lang="en-US" sz="1400" dirty="0">
                <a:solidFill>
                  <a:schemeClr val="dk1"/>
                </a:solidFill>
                <a:latin typeface="Century Gothic"/>
                <a:ea typeface="Century Gothic"/>
                <a:cs typeface="Century Gothic"/>
                <a:sym typeface="Century Gothic"/>
              </a:rPr>
              <a:t>Word Clouds are helpful because they display all of the text to us, and by using lemmatization, can normalize all words to their root form which helps us remove Stop Words as well. We can also do a count on the frequency of certain words to determine their weight in the total population.</a:t>
            </a:r>
            <a:endParaRPr sz="14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837804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g1e4abb31bb7_0_58"/>
          <p:cNvPicPr preferRelativeResize="0"/>
          <p:nvPr/>
        </p:nvPicPr>
        <p:blipFill rotWithShape="1">
          <a:blip r:embed="rId3">
            <a:alphaModFix/>
          </a:blip>
          <a:srcRect/>
          <a:stretch/>
        </p:blipFill>
        <p:spPr>
          <a:xfrm>
            <a:off x="715325" y="1558550"/>
            <a:ext cx="3479092" cy="3081300"/>
          </a:xfrm>
          <a:prstGeom prst="rect">
            <a:avLst/>
          </a:prstGeom>
          <a:noFill/>
          <a:ln>
            <a:noFill/>
          </a:ln>
        </p:spPr>
      </p:pic>
      <p:sp>
        <p:nvSpPr>
          <p:cNvPr id="246" name="Google Shape;246;g1e4abb31bb7_0_5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Text Analysis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pic>
        <p:nvPicPr>
          <p:cNvPr id="247" name="Google Shape;247;g1e4abb31bb7_0_58"/>
          <p:cNvPicPr preferRelativeResize="0"/>
          <p:nvPr/>
        </p:nvPicPr>
        <p:blipFill rotWithShape="1">
          <a:blip r:embed="rId4">
            <a:alphaModFix/>
          </a:blip>
          <a:srcRect l="7802" t="10195" r="7300" b="10148"/>
          <a:stretch/>
        </p:blipFill>
        <p:spPr>
          <a:xfrm>
            <a:off x="4373975" y="1607175"/>
            <a:ext cx="3981474" cy="2984029"/>
          </a:xfrm>
          <a:prstGeom prst="rect">
            <a:avLst/>
          </a:prstGeom>
          <a:noFill/>
          <a:ln>
            <a:noFill/>
          </a:ln>
        </p:spPr>
      </p:pic>
      <p:sp>
        <p:nvSpPr>
          <p:cNvPr id="248" name="Google Shape;248;g1e4abb31bb7_0_58"/>
          <p:cNvSpPr txBox="1">
            <a:spLocks noGrp="1"/>
          </p:cNvSpPr>
          <p:nvPr>
            <p:ph type="body" idx="1"/>
          </p:nvPr>
        </p:nvSpPr>
        <p:spPr>
          <a:xfrm>
            <a:off x="202550" y="861975"/>
            <a:ext cx="8230200" cy="67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500"/>
              <a:buNone/>
            </a:pPr>
            <a:r>
              <a:rPr lang="en-US" sz="1400">
                <a:solidFill>
                  <a:schemeClr val="dk1"/>
                </a:solidFill>
                <a:latin typeface="Century Gothic"/>
                <a:ea typeface="Century Gothic"/>
                <a:cs typeface="Century Gothic"/>
                <a:sym typeface="Century Gothic"/>
              </a:rPr>
              <a:t>Which text analysis technique is used to find the frequencies of words occurring in documents? How does it help solve a problem statement?</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6" name="Google Shape;246;g1e4abb31bb7_0_5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Text Analysis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sp>
        <p:nvSpPr>
          <p:cNvPr id="248" name="Google Shape;248;g1e4abb31bb7_0_58"/>
          <p:cNvSpPr txBox="1">
            <a:spLocks noGrp="1"/>
          </p:cNvSpPr>
          <p:nvPr>
            <p:ph type="body" idx="1"/>
          </p:nvPr>
        </p:nvSpPr>
        <p:spPr>
          <a:xfrm>
            <a:off x="202550" y="842014"/>
            <a:ext cx="8230200" cy="403216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Aft>
                <a:spcPts val="1000"/>
              </a:spcAft>
              <a:buSzPts val="1500"/>
              <a:buNone/>
            </a:pPr>
            <a:r>
              <a:rPr lang="en-US" sz="1400" dirty="0">
                <a:solidFill>
                  <a:schemeClr val="dk1"/>
                </a:solidFill>
                <a:latin typeface="Century Gothic"/>
                <a:ea typeface="Century Gothic"/>
                <a:cs typeface="Century Gothic"/>
                <a:sym typeface="Century Gothic"/>
              </a:rPr>
              <a:t>Which text analysis technique is used to find the frequencies of words occurring in documents? How does it help solve a problem statement?</a:t>
            </a:r>
          </a:p>
          <a:p>
            <a:pPr marL="285750" indent="-285750">
              <a:spcBef>
                <a:spcPts val="1000"/>
              </a:spcBef>
            </a:pPr>
            <a:r>
              <a:rPr lang="en-US" sz="1400" dirty="0">
                <a:solidFill>
                  <a:schemeClr val="dk1"/>
                </a:solidFill>
                <a:latin typeface="Century Gothic"/>
                <a:ea typeface="Century Gothic"/>
                <a:cs typeface="Century Gothic"/>
                <a:sym typeface="Century Gothic"/>
              </a:rPr>
              <a:t>To better understand the data in this image, we can utilize </a:t>
            </a:r>
            <a:r>
              <a:rPr lang="en-US" sz="1400" dirty="0">
                <a:solidFill>
                  <a:schemeClr val="dk1"/>
                </a:solidFill>
                <a:latin typeface="Century Gothic"/>
                <a:sym typeface="Century Gothic"/>
              </a:rPr>
              <a:t>the Inverse Document Frequency to take our complete, unique set of words and run them against the number of documents (SMS messages) that they appear in.</a:t>
            </a:r>
          </a:p>
          <a:p>
            <a:pPr marL="285750" indent="-285750">
              <a:spcBef>
                <a:spcPts val="1000"/>
              </a:spcBef>
            </a:pPr>
            <a:r>
              <a:rPr lang="en-US" sz="1400" dirty="0">
                <a:solidFill>
                  <a:schemeClr val="dk1"/>
                </a:solidFill>
                <a:latin typeface="Century Gothic"/>
                <a:sym typeface="Century Gothic"/>
              </a:rPr>
              <a:t>Using this information, we can then take the log of these fractions (i.e. the total number of documents/the number of documents containing a word).</a:t>
            </a:r>
          </a:p>
          <a:p>
            <a:pPr marL="285750" indent="-285750">
              <a:spcBef>
                <a:spcPts val="1000"/>
              </a:spcBef>
            </a:pPr>
            <a:r>
              <a:rPr lang="en-US" sz="1400" dirty="0">
                <a:solidFill>
                  <a:schemeClr val="dk1"/>
                </a:solidFill>
                <a:latin typeface="Century Gothic"/>
                <a:sym typeface="Century Gothic"/>
              </a:rPr>
              <a:t>Once we have the Term Frequency and the Inverse Document Frequency for each unique word, we can calculate the weight by multiplying them together. This product will indicate to us, which words to pay more attention to first.</a:t>
            </a:r>
          </a:p>
          <a:p>
            <a:pPr marL="0" indent="0">
              <a:spcBef>
                <a:spcPts val="1000"/>
              </a:spcBef>
              <a:buNone/>
            </a:pPr>
            <a:endParaRPr lang="en-US" sz="1400" dirty="0">
              <a:solidFill>
                <a:schemeClr val="dk1"/>
              </a:solidFill>
              <a:latin typeface="Century Gothic"/>
              <a:sym typeface="Century Gothic"/>
            </a:endParaRPr>
          </a:p>
          <a:p>
            <a:pPr marL="285750" indent="-285750">
              <a:spcBef>
                <a:spcPts val="1000"/>
              </a:spcBef>
            </a:pPr>
            <a:endParaRPr lang="en-US" sz="1400" dirty="0">
              <a:solidFill>
                <a:schemeClr val="dk1"/>
              </a:solidFill>
              <a:latin typeface="Century Gothic"/>
              <a:sym typeface="Century Gothic"/>
            </a:endParaRPr>
          </a:p>
          <a:p>
            <a:pPr marL="285750" indent="-285750">
              <a:spcBef>
                <a:spcPts val="1000"/>
              </a:spcBef>
            </a:pPr>
            <a:endParaRPr lang="en-US" sz="1400" dirty="0">
              <a:solidFill>
                <a:schemeClr val="dk1"/>
              </a:solidFill>
              <a:latin typeface="Century Gothic"/>
              <a:sym typeface="Century Gothic"/>
            </a:endParaRPr>
          </a:p>
          <a:p>
            <a:pPr marL="0" lvl="0" indent="0" algn="l" rtl="0">
              <a:lnSpc>
                <a:spcPct val="115000"/>
              </a:lnSpc>
              <a:spcBef>
                <a:spcPts val="1000"/>
              </a:spcBef>
              <a:spcAft>
                <a:spcPts val="1000"/>
              </a:spcAft>
              <a:buSzPts val="1500"/>
              <a:buNone/>
            </a:pPr>
            <a:endParaRPr sz="14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628703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6" name="Google Shape;246;g1e4abb31bb7_0_5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Text Analysis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a:solidFill>
                <a:schemeClr val="lt2"/>
              </a:solidFill>
              <a:latin typeface="Century Gothic"/>
              <a:ea typeface="Century Gothic"/>
              <a:cs typeface="Century Gothic"/>
              <a:sym typeface="Century Gothic"/>
            </a:endParaRPr>
          </a:p>
        </p:txBody>
      </p:sp>
      <p:sp>
        <p:nvSpPr>
          <p:cNvPr id="248" name="Google Shape;248;g1e4abb31bb7_0_58"/>
          <p:cNvSpPr txBox="1">
            <a:spLocks noGrp="1"/>
          </p:cNvSpPr>
          <p:nvPr>
            <p:ph type="body" idx="1"/>
          </p:nvPr>
        </p:nvSpPr>
        <p:spPr>
          <a:xfrm>
            <a:off x="202550" y="842014"/>
            <a:ext cx="8230200" cy="403216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Aft>
                <a:spcPts val="1000"/>
              </a:spcAft>
              <a:buSzPts val="1500"/>
              <a:buNone/>
            </a:pPr>
            <a:r>
              <a:rPr lang="en-US" sz="1400" dirty="0">
                <a:solidFill>
                  <a:schemeClr val="dk1"/>
                </a:solidFill>
                <a:latin typeface="Century Gothic"/>
                <a:ea typeface="Century Gothic"/>
                <a:cs typeface="Century Gothic"/>
                <a:sym typeface="Century Gothic"/>
              </a:rPr>
              <a:t>Which text analysis technique is used to find the frequencies of words occurring in documents? How does it help solve a problem statement?</a:t>
            </a:r>
          </a:p>
          <a:p>
            <a:pPr marL="285750" indent="-285750">
              <a:spcBef>
                <a:spcPts val="1000"/>
              </a:spcBef>
            </a:pPr>
            <a:r>
              <a:rPr lang="en-US" sz="1400" dirty="0">
                <a:solidFill>
                  <a:schemeClr val="dk1"/>
                </a:solidFill>
                <a:latin typeface="Century Gothic"/>
                <a:ea typeface="Century Gothic"/>
                <a:cs typeface="Century Gothic"/>
                <a:sym typeface="Century Gothic"/>
              </a:rPr>
              <a:t>To better understand the data in this image, we can utilize </a:t>
            </a:r>
            <a:r>
              <a:rPr lang="en-US" sz="1400" dirty="0">
                <a:solidFill>
                  <a:schemeClr val="dk1"/>
                </a:solidFill>
                <a:latin typeface="Century Gothic"/>
                <a:sym typeface="Century Gothic"/>
              </a:rPr>
              <a:t>Clustering to group all the words together and visually depict which words appear the most.</a:t>
            </a:r>
          </a:p>
          <a:p>
            <a:pPr marL="285750" indent="-285750">
              <a:spcBef>
                <a:spcPts val="1000"/>
              </a:spcBef>
            </a:pPr>
            <a:r>
              <a:rPr lang="en-US" sz="1400" dirty="0">
                <a:solidFill>
                  <a:schemeClr val="dk1"/>
                </a:solidFill>
                <a:latin typeface="Century Gothic"/>
                <a:sym typeface="Century Gothic"/>
              </a:rPr>
              <a:t>This is feasible because we can set the weight of a certain word to the number of times it appears in a dataset (e.g. if a dataset contained 100 words – either Ham: 20 or Spam: 80, Spam appears 4x more than Ham, so it would appear to be 4x bigger – example below.</a:t>
            </a:r>
          </a:p>
          <a:p>
            <a:pPr marL="285750" indent="-285750">
              <a:spcBef>
                <a:spcPts val="1000"/>
              </a:spcBef>
            </a:pPr>
            <a:r>
              <a:rPr lang="en-US" sz="1400" dirty="0">
                <a:solidFill>
                  <a:schemeClr val="dk1"/>
                </a:solidFill>
                <a:latin typeface="Century Gothic"/>
                <a:sym typeface="Century Gothic"/>
              </a:rPr>
              <a:t>Understanding this data is helpful to our analysis because we have proof that certain words appear at a higher frequency in malicious emails as opposed to approved emails, which will help us train our model to flag those words (in this specific case: Call and Get).</a:t>
            </a:r>
          </a:p>
          <a:p>
            <a:pPr marL="285750" indent="-285750">
              <a:spcBef>
                <a:spcPts val="1000"/>
              </a:spcBef>
            </a:pPr>
            <a:endParaRPr lang="en-US" sz="1400" dirty="0">
              <a:solidFill>
                <a:schemeClr val="dk1"/>
              </a:solidFill>
              <a:latin typeface="Century Gothic"/>
              <a:sym typeface="Century Gothic"/>
            </a:endParaRPr>
          </a:p>
          <a:p>
            <a:pPr marL="0" lvl="0" indent="0" algn="l" rtl="0">
              <a:lnSpc>
                <a:spcPct val="115000"/>
              </a:lnSpc>
              <a:spcBef>
                <a:spcPts val="1000"/>
              </a:spcBef>
              <a:spcAft>
                <a:spcPts val="1000"/>
              </a:spcAft>
              <a:buSzPts val="1500"/>
              <a:buNone/>
            </a:pPr>
            <a:endParaRPr sz="1400" dirty="0">
              <a:solidFill>
                <a:schemeClr val="dk1"/>
              </a:solidFill>
              <a:latin typeface="Century Gothic"/>
              <a:ea typeface="Century Gothic"/>
              <a:cs typeface="Century Gothic"/>
              <a:sym typeface="Century Gothic"/>
            </a:endParaRPr>
          </a:p>
        </p:txBody>
      </p:sp>
      <p:graphicFrame>
        <p:nvGraphicFramePr>
          <p:cNvPr id="3" name="Table 2">
            <a:extLst>
              <a:ext uri="{FF2B5EF4-FFF2-40B4-BE49-F238E27FC236}">
                <a16:creationId xmlns:a16="http://schemas.microsoft.com/office/drawing/2014/main" id="{49FC0D84-99DA-0858-03E6-F99763A4441C}"/>
              </a:ext>
            </a:extLst>
          </p:cNvPr>
          <p:cNvGraphicFramePr>
            <a:graphicFrameLocks noGrp="1"/>
          </p:cNvGraphicFramePr>
          <p:nvPr>
            <p:extLst>
              <p:ext uri="{D42A27DB-BD31-4B8C-83A1-F6EECF244321}">
                <p14:modId xmlns:p14="http://schemas.microsoft.com/office/powerpoint/2010/main" val="274753166"/>
              </p:ext>
            </p:extLst>
          </p:nvPr>
        </p:nvGraphicFramePr>
        <p:xfrm>
          <a:off x="2031649" y="3929302"/>
          <a:ext cx="6186662" cy="944880"/>
        </p:xfrm>
        <a:graphic>
          <a:graphicData uri="http://schemas.openxmlformats.org/drawingml/2006/table">
            <a:tbl>
              <a:tblPr firstRow="1" bandRow="1">
                <a:tableStyleId>{BCFE3B34-77EA-43B2-B841-677E8C2B5534}</a:tableStyleId>
              </a:tblPr>
              <a:tblGrid>
                <a:gridCol w="3093331">
                  <a:extLst>
                    <a:ext uri="{9D8B030D-6E8A-4147-A177-3AD203B41FA5}">
                      <a16:colId xmlns:a16="http://schemas.microsoft.com/office/drawing/2014/main" val="2162247417"/>
                    </a:ext>
                  </a:extLst>
                </a:gridCol>
                <a:gridCol w="3093331">
                  <a:extLst>
                    <a:ext uri="{9D8B030D-6E8A-4147-A177-3AD203B41FA5}">
                      <a16:colId xmlns:a16="http://schemas.microsoft.com/office/drawing/2014/main" val="227345795"/>
                    </a:ext>
                  </a:extLst>
                </a:gridCol>
              </a:tblGrid>
              <a:tr h="370840">
                <a:tc>
                  <a:txBody>
                    <a:bodyPr/>
                    <a:lstStyle/>
                    <a:p>
                      <a:pPr algn="ctr"/>
                      <a:r>
                        <a:rPr lang="en-US" sz="5600" dirty="0"/>
                        <a:t>SPAM </a:t>
                      </a:r>
                      <a:r>
                        <a:rPr lang="en-US" sz="1100" dirty="0"/>
                        <a:t>(Size: 56)</a:t>
                      </a:r>
                      <a:endParaRPr lang="en-US" sz="5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HAM </a:t>
                      </a:r>
                      <a:r>
                        <a:rPr lang="en-US" sz="1100" dirty="0"/>
                        <a:t>(Size:14)</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7541364"/>
                  </a:ext>
                </a:extLst>
              </a:tr>
            </a:tbl>
          </a:graphicData>
        </a:graphic>
      </p:graphicFrame>
    </p:spTree>
    <p:extLst>
      <p:ext uri="{BB962C8B-B14F-4D97-AF65-F5344CB8AC3E}">
        <p14:creationId xmlns:p14="http://schemas.microsoft.com/office/powerpoint/2010/main" val="954259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1e4abb31bb7_0_4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Text Analysis</a:t>
            </a:r>
            <a:endParaRPr sz="2100">
              <a:solidFill>
                <a:srgbClr val="0F3FA8"/>
              </a:solidFill>
              <a:latin typeface="Century Gothic"/>
              <a:ea typeface="Century Gothic"/>
              <a:cs typeface="Century Gothic"/>
              <a:sym typeface="Century Gothic"/>
            </a:endParaRPr>
          </a:p>
          <a:p>
            <a:pPr marL="0" lvl="0" indent="0" algn="l" rtl="0">
              <a:lnSpc>
                <a:spcPct val="115000"/>
              </a:lnSpc>
              <a:spcBef>
                <a:spcPts val="0"/>
              </a:spcBef>
              <a:spcAft>
                <a:spcPts val="0"/>
              </a:spcAft>
              <a:buClr>
                <a:srgbClr val="000000"/>
              </a:buClr>
              <a:buSzPts val="2100"/>
              <a:buFont typeface="Arial"/>
              <a:buNone/>
            </a:pPr>
            <a:endParaRPr sz="2100">
              <a:solidFill>
                <a:srgbClr val="0F3FA8"/>
              </a:solidFill>
              <a:latin typeface="Century Gothic"/>
              <a:ea typeface="Century Gothic"/>
              <a:cs typeface="Century Gothic"/>
              <a:sym typeface="Century Gothic"/>
            </a:endParaRPr>
          </a:p>
        </p:txBody>
      </p:sp>
      <p:sp>
        <p:nvSpPr>
          <p:cNvPr id="254" name="Google Shape;254;g1e4abb31bb7_0_43"/>
          <p:cNvSpPr txBox="1">
            <a:spLocks noGrp="1"/>
          </p:cNvSpPr>
          <p:nvPr>
            <p:ph type="body" idx="1"/>
          </p:nvPr>
        </p:nvSpPr>
        <p:spPr>
          <a:xfrm>
            <a:off x="202550" y="807825"/>
            <a:ext cx="8520600" cy="838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500"/>
              <a:buNone/>
            </a:pPr>
            <a:r>
              <a:rPr lang="en-US" sz="1300">
                <a:solidFill>
                  <a:schemeClr val="dk1"/>
                </a:solidFill>
                <a:latin typeface="Century Gothic"/>
                <a:ea typeface="Century Gothic"/>
                <a:cs typeface="Century Gothic"/>
                <a:sym typeface="Century Gothic"/>
              </a:rPr>
              <a:t>What is the technique used to determine the sentiment of a piece of textual data? How can positive and negative scores be used to determine the sentiment? How is it helpful in solving business problems?</a:t>
            </a:r>
            <a:endParaRPr sz="1300">
              <a:solidFill>
                <a:schemeClr val="dk1"/>
              </a:solidFill>
              <a:latin typeface="Century Gothic"/>
              <a:ea typeface="Century Gothic"/>
              <a:cs typeface="Century Gothic"/>
              <a:sym typeface="Century Gothic"/>
            </a:endParaRPr>
          </a:p>
        </p:txBody>
      </p:sp>
      <p:pic>
        <p:nvPicPr>
          <p:cNvPr id="255" name="Google Shape;255;g1e4abb31bb7_0_43"/>
          <p:cNvPicPr preferRelativeResize="0"/>
          <p:nvPr/>
        </p:nvPicPr>
        <p:blipFill>
          <a:blip r:embed="rId3">
            <a:alphaModFix/>
          </a:blip>
          <a:stretch>
            <a:fillRect/>
          </a:stretch>
        </p:blipFill>
        <p:spPr>
          <a:xfrm>
            <a:off x="459875" y="1472150"/>
            <a:ext cx="7927848" cy="30328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1e4abb31bb7_0_4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Text Analysis</a:t>
            </a:r>
            <a:endParaRPr sz="2100">
              <a:solidFill>
                <a:srgbClr val="0F3FA8"/>
              </a:solidFill>
              <a:latin typeface="Century Gothic"/>
              <a:ea typeface="Century Gothic"/>
              <a:cs typeface="Century Gothic"/>
              <a:sym typeface="Century Gothic"/>
            </a:endParaRPr>
          </a:p>
          <a:p>
            <a:pPr marL="0" lvl="0" indent="0" algn="l" rtl="0">
              <a:lnSpc>
                <a:spcPct val="115000"/>
              </a:lnSpc>
              <a:spcBef>
                <a:spcPts val="0"/>
              </a:spcBef>
              <a:spcAft>
                <a:spcPts val="0"/>
              </a:spcAft>
              <a:buClr>
                <a:srgbClr val="000000"/>
              </a:buClr>
              <a:buSzPts val="2100"/>
              <a:buFont typeface="Arial"/>
              <a:buNone/>
            </a:pPr>
            <a:endParaRPr sz="2100">
              <a:solidFill>
                <a:srgbClr val="0F3FA8"/>
              </a:solidFill>
              <a:latin typeface="Century Gothic"/>
              <a:ea typeface="Century Gothic"/>
              <a:cs typeface="Century Gothic"/>
              <a:sym typeface="Century Gothic"/>
            </a:endParaRPr>
          </a:p>
        </p:txBody>
      </p:sp>
      <p:sp>
        <p:nvSpPr>
          <p:cNvPr id="254" name="Google Shape;254;g1e4abb31bb7_0_43"/>
          <p:cNvSpPr txBox="1">
            <a:spLocks noGrp="1"/>
          </p:cNvSpPr>
          <p:nvPr>
            <p:ph type="body" idx="1"/>
          </p:nvPr>
        </p:nvSpPr>
        <p:spPr>
          <a:xfrm>
            <a:off x="202550" y="807825"/>
            <a:ext cx="8520600" cy="404639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1000"/>
              </a:spcAft>
              <a:buSzPts val="1500"/>
              <a:buNone/>
            </a:pPr>
            <a:r>
              <a:rPr lang="en-US" sz="1300" dirty="0">
                <a:solidFill>
                  <a:schemeClr val="dk1"/>
                </a:solidFill>
                <a:latin typeface="Century Gothic"/>
                <a:ea typeface="Century Gothic"/>
                <a:cs typeface="Century Gothic"/>
                <a:sym typeface="Century Gothic"/>
              </a:rPr>
              <a:t>What is the technique used to determine the sentiment of a piece of textual data? How can positive and negative scores be used to determine the sentiment? How is it helpful in solving business problems?</a:t>
            </a:r>
          </a:p>
          <a:p>
            <a:pPr marL="285750" indent="-285750">
              <a:spcBef>
                <a:spcPts val="1000"/>
              </a:spcBef>
              <a:spcAft>
                <a:spcPts val="1000"/>
              </a:spcAft>
            </a:pPr>
            <a:r>
              <a:rPr lang="en-US" sz="1300" dirty="0">
                <a:solidFill>
                  <a:schemeClr val="dk1"/>
                </a:solidFill>
                <a:latin typeface="Century Gothic"/>
                <a:ea typeface="Century Gothic"/>
                <a:cs typeface="Century Gothic"/>
                <a:sym typeface="Century Gothic"/>
              </a:rPr>
              <a:t>The better understand the sentiment of textual data, we can do a sentiment analysis to understand whether certain words contain more malice than others. </a:t>
            </a:r>
          </a:p>
          <a:p>
            <a:pPr marL="285750" indent="-285750">
              <a:spcBef>
                <a:spcPts val="1000"/>
              </a:spcBef>
              <a:spcAft>
                <a:spcPts val="1000"/>
              </a:spcAft>
            </a:pPr>
            <a:r>
              <a:rPr lang="en-US" sz="1300" dirty="0">
                <a:solidFill>
                  <a:schemeClr val="dk1"/>
                </a:solidFill>
                <a:latin typeface="Century Gothic"/>
                <a:ea typeface="Century Gothic"/>
                <a:cs typeface="Century Gothic"/>
                <a:sym typeface="Century Gothic"/>
              </a:rPr>
              <a:t>In this example, we can see that the Spam messages all contained words such as: Free, (Win)</a:t>
            </a:r>
            <a:r>
              <a:rPr lang="en-US" sz="1300" dirty="0" err="1">
                <a:solidFill>
                  <a:schemeClr val="dk1"/>
                </a:solidFill>
                <a:latin typeface="Century Gothic"/>
                <a:ea typeface="Century Gothic"/>
                <a:cs typeface="Century Gothic"/>
                <a:sym typeface="Century Gothic"/>
              </a:rPr>
              <a:t>ner</a:t>
            </a:r>
            <a:r>
              <a:rPr lang="en-US" sz="1300" dirty="0">
                <a:solidFill>
                  <a:schemeClr val="dk1"/>
                </a:solidFill>
                <a:latin typeface="Century Gothic"/>
                <a:ea typeface="Century Gothic"/>
                <a:cs typeface="Century Gothic"/>
                <a:sym typeface="Century Gothic"/>
              </a:rPr>
              <a:t>, and entitled, whereas Ham messages did not contain those specific words.</a:t>
            </a:r>
          </a:p>
          <a:p>
            <a:pPr marL="285750" indent="-285750">
              <a:spcBef>
                <a:spcPts val="1000"/>
              </a:spcBef>
              <a:spcAft>
                <a:spcPts val="1000"/>
              </a:spcAft>
            </a:pPr>
            <a:r>
              <a:rPr lang="en-US" sz="1300" dirty="0">
                <a:solidFill>
                  <a:schemeClr val="dk1"/>
                </a:solidFill>
                <a:latin typeface="Century Gothic"/>
                <a:ea typeface="Century Gothic"/>
                <a:cs typeface="Century Gothic"/>
                <a:sym typeface="Century Gothic"/>
              </a:rPr>
              <a:t>However, we can see that our model has given a high Sentiment score to rows 3 and 5, indicating that we need to refine our model a bit further. Analyzing the data further, it can be inferred that a significant amount of Ham messages have relatively equal Sentiment scores to Spam messages.</a:t>
            </a:r>
          </a:p>
          <a:p>
            <a:pPr marL="285750" indent="-285750">
              <a:spcBef>
                <a:spcPts val="1000"/>
              </a:spcBef>
              <a:spcAft>
                <a:spcPts val="1000"/>
              </a:spcAft>
            </a:pPr>
            <a:r>
              <a:rPr lang="en-US" sz="1300" dirty="0">
                <a:solidFill>
                  <a:schemeClr val="dk1"/>
                </a:solidFill>
                <a:latin typeface="Century Gothic"/>
                <a:ea typeface="Century Gothic"/>
                <a:cs typeface="Century Gothic"/>
                <a:sym typeface="Century Gothic"/>
              </a:rPr>
              <a:t>To solve our problem better, we now know that we will need to refine our model further to better understand and classify what is Spam vs. Ham.</a:t>
            </a:r>
          </a:p>
          <a:p>
            <a:pPr marL="285750" indent="-285750">
              <a:spcBef>
                <a:spcPts val="1000"/>
              </a:spcBef>
              <a:spcAft>
                <a:spcPts val="1000"/>
              </a:spcAft>
            </a:pPr>
            <a:endParaRPr sz="13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31549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25791304859_0_17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2100"/>
              <a:buFont typeface="Arial"/>
              <a:buNone/>
            </a:pPr>
            <a:r>
              <a:rPr lang="en-US" sz="2100">
                <a:solidFill>
                  <a:srgbClr val="0F3FA8"/>
                </a:solidFill>
                <a:latin typeface="Century Gothic"/>
                <a:ea typeface="Century Gothic"/>
                <a:cs typeface="Century Gothic"/>
                <a:sym typeface="Century Gothic"/>
              </a:rPr>
              <a:t>Sentiment Scores for Spam and Ham texts</a:t>
            </a:r>
            <a:endParaRPr sz="2100">
              <a:solidFill>
                <a:srgbClr val="0F3FA8"/>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200"/>
              <a:buNone/>
            </a:pPr>
            <a:endParaRPr sz="2100">
              <a:solidFill>
                <a:srgbClr val="0F3FA8"/>
              </a:solidFill>
              <a:latin typeface="Century Gothic"/>
              <a:ea typeface="Century Gothic"/>
              <a:cs typeface="Century Gothic"/>
              <a:sym typeface="Century Gothic"/>
            </a:endParaRPr>
          </a:p>
        </p:txBody>
      </p:sp>
      <p:sp>
        <p:nvSpPr>
          <p:cNvPr id="261" name="Google Shape;261;g25791304859_0_173"/>
          <p:cNvSpPr txBox="1">
            <a:spLocks noGrp="1"/>
          </p:cNvSpPr>
          <p:nvPr>
            <p:ph type="body" idx="1"/>
          </p:nvPr>
        </p:nvSpPr>
        <p:spPr>
          <a:xfrm>
            <a:off x="202550" y="861975"/>
            <a:ext cx="8609100" cy="11181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From a business perspective, why is it important to analyze the sentiment scores of both spam and ham messages in SMS communication? How does the difference in sentiment scores between spam and ham messages provide valuable insights for preventing cyber attacks through SMS?</a:t>
            </a:r>
          </a:p>
          <a:p>
            <a:pPr marL="457200" lvl="0" indent="-317500" algn="l" rtl="0">
              <a:lnSpc>
                <a:spcPct val="115000"/>
              </a:lnSpc>
              <a:spcBef>
                <a:spcPts val="1000"/>
              </a:spcBef>
              <a:spcAft>
                <a:spcPts val="0"/>
              </a:spcAft>
              <a:buClr>
                <a:schemeClr val="dk1"/>
              </a:buClr>
              <a:buSzPts val="1400"/>
              <a:buFont typeface="Century Gothic"/>
              <a:buChar char="●"/>
            </a:pPr>
            <a:endParaRPr sz="1400" dirty="0">
              <a:solidFill>
                <a:schemeClr val="dk1"/>
              </a:solidFill>
              <a:latin typeface="Century Gothic"/>
              <a:ea typeface="Century Gothic"/>
              <a:cs typeface="Century Gothic"/>
              <a:sym typeface="Century Gothic"/>
            </a:endParaRPr>
          </a:p>
        </p:txBody>
      </p:sp>
      <p:pic>
        <p:nvPicPr>
          <p:cNvPr id="262" name="Google Shape;262;g25791304859_0_173"/>
          <p:cNvPicPr preferRelativeResize="0"/>
          <p:nvPr/>
        </p:nvPicPr>
        <p:blipFill rotWithShape="1">
          <a:blip r:embed="rId3">
            <a:alphaModFix/>
          </a:blip>
          <a:srcRect r="26237"/>
          <a:stretch/>
        </p:blipFill>
        <p:spPr>
          <a:xfrm>
            <a:off x="4340608" y="1980075"/>
            <a:ext cx="4382542" cy="3019050"/>
          </a:xfrm>
          <a:prstGeom prst="rect">
            <a:avLst/>
          </a:prstGeom>
          <a:noFill/>
          <a:ln>
            <a:noFill/>
          </a:ln>
        </p:spPr>
      </p:pic>
      <p:sp>
        <p:nvSpPr>
          <p:cNvPr id="2" name="TextBox 1">
            <a:extLst>
              <a:ext uri="{FF2B5EF4-FFF2-40B4-BE49-F238E27FC236}">
                <a16:creationId xmlns:a16="http://schemas.microsoft.com/office/drawing/2014/main" id="{4401AEAF-F0DF-9638-2AC5-48670C3DCB7D}"/>
              </a:ext>
            </a:extLst>
          </p:cNvPr>
          <p:cNvSpPr txBox="1"/>
          <p:nvPr/>
        </p:nvSpPr>
        <p:spPr>
          <a:xfrm>
            <a:off x="417689" y="2077156"/>
            <a:ext cx="3834419" cy="3231654"/>
          </a:xfrm>
          <a:prstGeom prst="rect">
            <a:avLst/>
          </a:prstGeom>
          <a:noFill/>
        </p:spPr>
        <p:txBody>
          <a:bodyPr wrap="square" rtlCol="0">
            <a:spAutoFit/>
          </a:bodyPr>
          <a:lstStyle/>
          <a:p>
            <a:pPr marL="285750" lvl="1" indent="-285750">
              <a:buFont typeface="Arial" panose="020B0604020202020204" pitchFamily="34" charset="0"/>
              <a:buChar char="•"/>
            </a:pPr>
            <a:r>
              <a:rPr lang="en-US" sz="1200" dirty="0">
                <a:latin typeface="Century Gothic" panose="020B0502020202020204" pitchFamily="34" charset="0"/>
              </a:rPr>
              <a:t>It is important to understand the Sentiment scores for both Spam and Ham messages because it will help us refine our model with respect to how we are filtering certain words.</a:t>
            </a:r>
          </a:p>
          <a:p>
            <a:pPr marL="285750" lvl="1" indent="-285750">
              <a:buFont typeface="Arial" panose="020B0604020202020204" pitchFamily="34" charset="0"/>
              <a:buChar char="•"/>
            </a:pPr>
            <a:r>
              <a:rPr lang="en-US" sz="1200" dirty="0">
                <a:latin typeface="Century Gothic" panose="020B0502020202020204" pitchFamily="34" charset="0"/>
              </a:rPr>
              <a:t>In the chart to the right, we can see a normal distribution of our entire dataset. </a:t>
            </a:r>
          </a:p>
          <a:p>
            <a:pPr marL="285750" lvl="1" indent="-285750">
              <a:buFont typeface="Arial" panose="020B0604020202020204" pitchFamily="34" charset="0"/>
              <a:buChar char="•"/>
            </a:pPr>
            <a:r>
              <a:rPr lang="en-US" sz="1200" dirty="0">
                <a:latin typeface="Century Gothic" panose="020B0502020202020204" pitchFamily="34" charset="0"/>
              </a:rPr>
              <a:t>Ham has a much sharper slope towards zero, from both sides. Whereas Spam does not have as big of a distribution and with a tamer slope.</a:t>
            </a:r>
          </a:p>
          <a:p>
            <a:pPr marL="285750" lvl="1" indent="-285750">
              <a:buFont typeface="Arial" panose="020B0604020202020204" pitchFamily="34" charset="0"/>
              <a:buChar char="•"/>
            </a:pPr>
            <a:r>
              <a:rPr lang="en-US" sz="1200" dirty="0">
                <a:latin typeface="Century Gothic" panose="020B0502020202020204" pitchFamily="34" charset="0"/>
              </a:rPr>
              <a:t>This tells us that Ham has a greater concentration of words around the mean compared Spam. </a:t>
            </a:r>
          </a:p>
          <a:p>
            <a:pPr marL="285750" lvl="1" indent="-285750">
              <a:buFont typeface="Arial" panose="020B0604020202020204" pitchFamily="34" charset="0"/>
              <a:buChar char="•"/>
            </a:pPr>
            <a:r>
              <a:rPr lang="en-US" sz="1200" dirty="0">
                <a:latin typeface="Century Gothic" panose="020B0502020202020204" pitchFamily="34" charset="0"/>
              </a:rPr>
              <a:t>This tells us that our model has too many words that it is accepting and needs refinement.</a:t>
            </a:r>
          </a:p>
          <a:p>
            <a:pPr marL="285750" lvl="1" indent="-285750">
              <a:buFont typeface="Arial" panose="020B0604020202020204" pitchFamily="34" charset="0"/>
              <a:buChar char="•"/>
            </a:pPr>
            <a:endParaRPr lang="en-US" sz="1200" dirty="0">
              <a:latin typeface="Century Gothic" panose="020B0502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25791304859_0_7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Model Performance Evaluation Decision Tree</a:t>
            </a:r>
            <a:endParaRPr>
              <a:solidFill>
                <a:schemeClr val="lt2"/>
              </a:solidFill>
              <a:latin typeface="Century Gothic"/>
              <a:ea typeface="Century Gothic"/>
              <a:cs typeface="Century Gothic"/>
              <a:sym typeface="Century Gothic"/>
            </a:endParaRPr>
          </a:p>
        </p:txBody>
      </p:sp>
      <p:sp>
        <p:nvSpPr>
          <p:cNvPr id="268" name="Google Shape;268;g25791304859_0_73"/>
          <p:cNvSpPr txBox="1">
            <a:spLocks noGrp="1"/>
          </p:cNvSpPr>
          <p:nvPr>
            <p:ph type="body" idx="1"/>
          </p:nvPr>
        </p:nvSpPr>
        <p:spPr>
          <a:xfrm>
            <a:off x="202550" y="861974"/>
            <a:ext cx="8307900" cy="2995387"/>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Please comment on the model performance of the Decision Tree </a:t>
            </a:r>
            <a:r>
              <a:rPr lang="en-US" sz="14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Model</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Overall, the model seems to be performing well</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This is because the Training Accuracy, Recall, and Precision are 90%+, and the Testing Accuracy, Recall, and Precision are very close to the training percentages (all 90%+)</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We have an extremely high accuracy (95%+) for both our Training and Testing data, so we can say that our model is doing a great job at correctly predicting Spam and Ham outcomes</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This is bolstered with a high precision – both Training and Testing are around 95%  indicating that our model is often correct with its positive predictions – correct with Spam and Ham</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While our Recall is high (90%+), they are lower than the Training and Accuracy, pointing to an area that can be improved. But our model is doing a good job at finding the instances of Spam and Ham</a:t>
            </a:r>
            <a:endParaRPr sz="1200" dirty="0">
              <a:solidFill>
                <a:schemeClr val="dk1"/>
              </a:solidFill>
              <a:latin typeface="Century Gothic"/>
              <a:ea typeface="Century Gothic"/>
              <a:cs typeface="Century Gothic"/>
              <a:sym typeface="Century Gothic"/>
            </a:endParaRPr>
          </a:p>
        </p:txBody>
      </p:sp>
      <p:graphicFrame>
        <p:nvGraphicFramePr>
          <p:cNvPr id="269" name="Google Shape;269;g25791304859_0_73"/>
          <p:cNvGraphicFramePr/>
          <p:nvPr>
            <p:extLst>
              <p:ext uri="{D42A27DB-BD31-4B8C-83A1-F6EECF244321}">
                <p14:modId xmlns:p14="http://schemas.microsoft.com/office/powerpoint/2010/main" val="1418198014"/>
              </p:ext>
            </p:extLst>
          </p:nvPr>
        </p:nvGraphicFramePr>
        <p:xfrm>
          <a:off x="1375737" y="3857362"/>
          <a:ext cx="6392525" cy="848325"/>
        </p:xfrm>
        <a:graphic>
          <a:graphicData uri="http://schemas.openxmlformats.org/drawingml/2006/table">
            <a:tbl>
              <a:tblPr firstRow="1" bandRow="1">
                <a:noFill/>
                <a:tableStyleId>{D984C985-D83F-40D8-86C0-978C193A823D}</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Model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dirty="0">
                          <a:latin typeface="Century Gothic"/>
                          <a:ea typeface="Century Gothic"/>
                          <a:cs typeface="Century Gothic"/>
                          <a:sym typeface="Century Gothic"/>
                        </a:rPr>
                        <a:t>Train Recall</a:t>
                      </a:r>
                      <a:endParaRPr sz="1000" u="none" strike="noStrike" cap="none" dirty="0">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Decision Tree</a:t>
                      </a:r>
                      <a:endParaRPr sz="1000" u="none" strike="noStrike" cap="none">
                        <a:latin typeface="Century Gothic"/>
                        <a:ea typeface="Century Gothic"/>
                        <a:cs typeface="Century Gothic"/>
                        <a:sym typeface="Century Gothic"/>
                      </a:endParaRPr>
                    </a:p>
                  </a:txBody>
                  <a:tcPr marL="91450" marR="91450" marT="45725" marB="45725" anchor="ctr">
                    <a:lnR w="12700" cap="flat" cmpd="sng">
                      <a:solidFill>
                        <a:srgbClr val="FFFFFF"/>
                      </a:solidFill>
                      <a:prstDash val="solid"/>
                      <a:round/>
                      <a:headEnd type="none" w="sm" len="sm"/>
                      <a:tailEnd type="none" w="sm" len="sm"/>
                    </a:lnR>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97.22</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96.59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92.03</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91.50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95.71</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93.50</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25791304859_0_79"/>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Model Performance Evaluation Pruned Decision Tree</a:t>
            </a:r>
            <a:endParaRPr>
              <a:solidFill>
                <a:schemeClr val="lt2"/>
              </a:solidFill>
              <a:latin typeface="Century Gothic"/>
              <a:ea typeface="Century Gothic"/>
              <a:cs typeface="Century Gothic"/>
              <a:sym typeface="Century Gothic"/>
            </a:endParaRPr>
          </a:p>
        </p:txBody>
      </p:sp>
      <p:sp>
        <p:nvSpPr>
          <p:cNvPr id="275" name="Google Shape;275;g25791304859_0_79"/>
          <p:cNvSpPr txBox="1">
            <a:spLocks noGrp="1"/>
          </p:cNvSpPr>
          <p:nvPr>
            <p:ph type="body" idx="1"/>
          </p:nvPr>
        </p:nvSpPr>
        <p:spPr>
          <a:xfrm>
            <a:off x="202550" y="861975"/>
            <a:ext cx="8307900" cy="251799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Aft>
                <a:spcPts val="600"/>
              </a:spcAft>
              <a:buSzPts val="1500"/>
              <a:buNone/>
            </a:pPr>
            <a:r>
              <a:rPr lang="en-US" sz="1400" dirty="0">
                <a:solidFill>
                  <a:schemeClr val="dk1"/>
                </a:solidFill>
                <a:latin typeface="Century Gothic"/>
                <a:ea typeface="Century Gothic"/>
                <a:cs typeface="Century Gothic"/>
                <a:sym typeface="Century Gothic"/>
              </a:rPr>
              <a:t>From the company’s perspective, how do the performance metrics of the decision tree model, both before and after pruning, impact the effectiveness of the SMS spam detection system? </a:t>
            </a:r>
          </a:p>
          <a:p>
            <a:pPr marL="285750" indent="-285750">
              <a:spcBef>
                <a:spcPts val="600"/>
              </a:spcBef>
              <a:spcAft>
                <a:spcPts val="600"/>
              </a:spcAft>
            </a:pPr>
            <a:r>
              <a:rPr lang="en-US" sz="1400" dirty="0">
                <a:solidFill>
                  <a:schemeClr val="dk1"/>
                </a:solidFill>
                <a:latin typeface="Century Gothic"/>
                <a:ea typeface="Century Gothic"/>
                <a:cs typeface="Century Gothic"/>
                <a:sym typeface="Century Gothic"/>
              </a:rPr>
              <a:t>After Pruning our model, we can see that its performance has decreased overall</a:t>
            </a:r>
          </a:p>
          <a:p>
            <a:pPr marL="285750" indent="-285750">
              <a:spcBef>
                <a:spcPts val="600"/>
              </a:spcBef>
              <a:spcAft>
                <a:spcPts val="600"/>
              </a:spcAft>
            </a:pPr>
            <a:r>
              <a:rPr lang="en-US" sz="1400" dirty="0">
                <a:solidFill>
                  <a:schemeClr val="dk1"/>
                </a:solidFill>
                <a:latin typeface="Century Gothic"/>
                <a:ea typeface="Century Gothic"/>
                <a:cs typeface="Century Gothic"/>
                <a:sym typeface="Century Gothic"/>
              </a:rPr>
              <a:t>Our Training and Testing Accuracy have both fallen approximately 1.5-2%</a:t>
            </a:r>
          </a:p>
          <a:p>
            <a:pPr marL="285750" indent="-285750">
              <a:spcBef>
                <a:spcPts val="600"/>
              </a:spcBef>
              <a:spcAft>
                <a:spcPts val="600"/>
              </a:spcAft>
            </a:pPr>
            <a:r>
              <a:rPr lang="en-US" sz="1400" dirty="0">
                <a:solidFill>
                  <a:schemeClr val="dk1"/>
                </a:solidFill>
                <a:latin typeface="Century Gothic"/>
                <a:ea typeface="Century Gothic"/>
                <a:cs typeface="Century Gothic"/>
                <a:sym typeface="Century Gothic"/>
              </a:rPr>
              <a:t>Our Training and Testing Recall have both fallen 0.25-.5%</a:t>
            </a:r>
          </a:p>
          <a:p>
            <a:pPr marL="285750" indent="-285750">
              <a:spcBef>
                <a:spcPts val="600"/>
              </a:spcBef>
              <a:spcAft>
                <a:spcPts val="600"/>
              </a:spcAft>
            </a:pPr>
            <a:r>
              <a:rPr lang="en-US" sz="1400" dirty="0">
                <a:solidFill>
                  <a:schemeClr val="dk1"/>
                </a:solidFill>
                <a:latin typeface="Century Gothic"/>
                <a:ea typeface="Century Gothic"/>
                <a:cs typeface="Century Gothic"/>
                <a:sym typeface="Century Gothic"/>
              </a:rPr>
              <a:t>Our Training and Testing Precision have both fallen, Training – 1.75%; Testing – 5%+</a:t>
            </a:r>
            <a:endParaRPr sz="1400" dirty="0">
              <a:solidFill>
                <a:schemeClr val="dk1"/>
              </a:solidFill>
              <a:latin typeface="Century Gothic"/>
              <a:ea typeface="Century Gothic"/>
              <a:cs typeface="Century Gothic"/>
              <a:sym typeface="Century Gothic"/>
            </a:endParaRPr>
          </a:p>
        </p:txBody>
      </p:sp>
      <p:graphicFrame>
        <p:nvGraphicFramePr>
          <p:cNvPr id="276" name="Google Shape;276;g25791304859_0_79"/>
          <p:cNvGraphicFramePr/>
          <p:nvPr>
            <p:extLst>
              <p:ext uri="{D42A27DB-BD31-4B8C-83A1-F6EECF244321}">
                <p14:modId xmlns:p14="http://schemas.microsoft.com/office/powerpoint/2010/main" val="1032523258"/>
              </p:ext>
            </p:extLst>
          </p:nvPr>
        </p:nvGraphicFramePr>
        <p:xfrm>
          <a:off x="1375737" y="3379971"/>
          <a:ext cx="6392525" cy="1474250"/>
        </p:xfrm>
        <a:graphic>
          <a:graphicData uri="http://schemas.openxmlformats.org/drawingml/2006/table">
            <a:tbl>
              <a:tblPr firstRow="1" bandRow="1">
                <a:noFill/>
                <a:tableStyleId>{D984C985-D83F-40D8-86C0-978C193A823D}</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Model </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Decision Tree</a:t>
                      </a:r>
                      <a:r>
                        <a:rPr lang="en-US" sz="1000" u="none" strike="noStrike" cap="none">
                          <a:latin typeface="Century Gothic"/>
                          <a:ea typeface="Century Gothic"/>
                          <a:cs typeface="Century Gothic"/>
                          <a:sym typeface="Century Gothic"/>
                        </a:rPr>
                        <a:t> Before Pruning</a:t>
                      </a:r>
                      <a:endParaRPr sz="1000" u="none" strike="noStrike" cap="none">
                        <a:latin typeface="Century Gothic"/>
                        <a:ea typeface="Century Gothic"/>
                        <a:cs typeface="Century Gothic"/>
                        <a:sym typeface="Century Gothic"/>
                      </a:endParaRPr>
                    </a:p>
                  </a:txBody>
                  <a:tcPr marL="91450" marR="91450" marT="45725" marB="45725" anchor="ctr">
                    <a:lnR w="12700" cap="flat" cmpd="sng">
                      <a:solidFill>
                        <a:srgbClr val="FFFFFF"/>
                      </a:solidFill>
                      <a:prstDash val="solid"/>
                      <a:round/>
                      <a:headEnd type="none" w="sm" len="sm"/>
                      <a:tailEnd type="none" w="sm" len="sm"/>
                    </a:lnR>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97.22</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96.59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92.03</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91.50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95.71</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93.50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62592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Decision Tree - Pruned</a:t>
                      </a:r>
                      <a:endParaRPr sz="1000" u="none" strike="noStrike" cap="none">
                        <a:latin typeface="Century Gothic"/>
                        <a:ea typeface="Century Gothic"/>
                        <a:cs typeface="Century Gothic"/>
                        <a:sym typeface="Century Gothic"/>
                      </a:endParaRPr>
                    </a:p>
                  </a:txBody>
                  <a:tcPr marL="91450" marR="91450" marT="45725" marB="45725" anchor="ctr">
                    <a:lnR w="12700" cap="flat" cmpd="sng">
                      <a:solidFill>
                        <a:srgbClr val="FFFFFF"/>
                      </a:solidFill>
                      <a:prstDash val="solid"/>
                      <a:round/>
                      <a:headEnd type="none" w="sm" len="sm"/>
                      <a:tailEnd type="none" w="sm" len="sm"/>
                    </a:lnR>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96.75</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94.79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91.76</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chemeClr val="dk1"/>
                        </a:buClr>
                        <a:buSzPts val="1400"/>
                        <a:buFont typeface="Arial"/>
                        <a:buNone/>
                      </a:pPr>
                      <a:r>
                        <a:rPr lang="en-US" sz="1000" u="none" strike="noStrike" cap="none">
                          <a:latin typeface="Century Gothic"/>
                          <a:ea typeface="Century Gothic"/>
                          <a:cs typeface="Century Gothic"/>
                          <a:sym typeface="Century Gothic"/>
                        </a:rPr>
                        <a:t>89.90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93.96</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88.18</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25791304859_0_8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Model Performance Evaluation Random Forest</a:t>
            </a:r>
            <a:endParaRPr>
              <a:solidFill>
                <a:schemeClr val="lt2"/>
              </a:solidFill>
              <a:latin typeface="Century Gothic"/>
              <a:ea typeface="Century Gothic"/>
              <a:cs typeface="Century Gothic"/>
              <a:sym typeface="Century Gothic"/>
            </a:endParaRPr>
          </a:p>
        </p:txBody>
      </p:sp>
      <p:sp>
        <p:nvSpPr>
          <p:cNvPr id="282" name="Google Shape;282;g25791304859_0_85"/>
          <p:cNvSpPr txBox="1">
            <a:spLocks noGrp="1"/>
          </p:cNvSpPr>
          <p:nvPr>
            <p:ph type="body" idx="1"/>
          </p:nvPr>
        </p:nvSpPr>
        <p:spPr>
          <a:xfrm>
            <a:off x="202550" y="861975"/>
            <a:ext cx="8307900" cy="14841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Please comment on the model performance of the Random Forest </a:t>
            </a:r>
            <a:r>
              <a:rPr lang="en-US" sz="14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Model</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The Random Forest is working very well with both the Training and Testing Accuracy and Precision, with both 95%+</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However, our Recall is much lower in the mid 80%</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This means that our Random Forest model is </a:t>
            </a:r>
            <a:r>
              <a:rPr lang="en-US" sz="1200" dirty="0">
                <a:solidFill>
                  <a:schemeClr val="dk1"/>
                </a:solidFill>
                <a:latin typeface="Century Gothic"/>
                <a:ea typeface="Century Gothic"/>
                <a:cs typeface="Century Gothic"/>
                <a:sym typeface="Century Gothic"/>
              </a:rPr>
              <a:t>doing a great job at correctly predicting Spam and Ham outcomes, and that it is correct with its positive predictions</a:t>
            </a:r>
          </a:p>
          <a:p>
            <a:pPr lvl="2" indent="-317500">
              <a:spcBef>
                <a:spcPts val="1000"/>
              </a:spcBef>
              <a:buClr>
                <a:schemeClr val="dk1"/>
              </a:buClr>
              <a:buSzPts val="1400"/>
              <a:buFont typeface="Century Gothic"/>
              <a:buChar char="●"/>
            </a:pPr>
            <a:r>
              <a:rPr lang="en-US" sz="1100" dirty="0">
                <a:solidFill>
                  <a:schemeClr val="dk1"/>
                </a:solidFill>
                <a:latin typeface="Century Gothic"/>
                <a:ea typeface="Century Gothic"/>
                <a:cs typeface="Century Gothic"/>
                <a:sym typeface="Century Gothic"/>
              </a:rPr>
              <a:t>However, we need to improve the Recall for both our Training and Testing data, as our model is not doing a good job at finding those positive instances</a:t>
            </a:r>
          </a:p>
          <a:p>
            <a:pPr lvl="1" indent="-317500">
              <a:spcBef>
                <a:spcPts val="1000"/>
              </a:spcBef>
              <a:buClr>
                <a:schemeClr val="dk1"/>
              </a:buClr>
              <a:buSzPts val="1400"/>
              <a:buFont typeface="Century Gothic"/>
              <a:buChar char="●"/>
            </a:pPr>
            <a:endParaRPr sz="1200" dirty="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0"/>
              </a:spcAft>
              <a:buSzPts val="1500"/>
              <a:buNone/>
            </a:pPr>
            <a:endParaRPr sz="1400" dirty="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dirty="0">
              <a:solidFill>
                <a:schemeClr val="dk1"/>
              </a:solidFill>
              <a:latin typeface="Century Gothic"/>
              <a:ea typeface="Century Gothic"/>
              <a:cs typeface="Century Gothic"/>
              <a:sym typeface="Century Gothic"/>
            </a:endParaRPr>
          </a:p>
        </p:txBody>
      </p:sp>
      <p:graphicFrame>
        <p:nvGraphicFramePr>
          <p:cNvPr id="283" name="Google Shape;283;g25791304859_0_85"/>
          <p:cNvGraphicFramePr/>
          <p:nvPr>
            <p:extLst>
              <p:ext uri="{D42A27DB-BD31-4B8C-83A1-F6EECF244321}">
                <p14:modId xmlns:p14="http://schemas.microsoft.com/office/powerpoint/2010/main" val="3584148482"/>
              </p:ext>
            </p:extLst>
          </p:nvPr>
        </p:nvGraphicFramePr>
        <p:xfrm>
          <a:off x="1160237" y="3857362"/>
          <a:ext cx="6392525" cy="848325"/>
        </p:xfrm>
        <a:graphic>
          <a:graphicData uri="http://schemas.openxmlformats.org/drawingml/2006/table">
            <a:tbl>
              <a:tblPr firstRow="1" bandRow="1">
                <a:noFill/>
                <a:tableStyleId>{D984C985-D83F-40D8-86C0-978C193A823D}</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Model</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Recall</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dirty="0">
                          <a:latin typeface="Century Gothic"/>
                          <a:ea typeface="Century Gothic"/>
                          <a:cs typeface="Century Gothic"/>
                          <a:sym typeface="Century Gothic"/>
                        </a:rPr>
                        <a:t>Test Recall</a:t>
                      </a:r>
                      <a:endParaRPr sz="1000" u="none" strike="noStrike" cap="none" dirty="0">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Random Forest</a:t>
                      </a:r>
                      <a:endParaRPr sz="1000" u="none" strike="noStrike" cap="none">
                        <a:latin typeface="Century Gothic"/>
                        <a:ea typeface="Century Gothic"/>
                        <a:cs typeface="Century Gothic"/>
                        <a:sym typeface="Century Gothic"/>
                      </a:endParaRPr>
                    </a:p>
                  </a:txBody>
                  <a:tcPr marL="91450" marR="91450" marT="45725" marB="45725" anchor="ctr">
                    <a:lnR w="12700" cap="flat" cmpd="sng">
                      <a:solidFill>
                        <a:srgbClr val="FFFFFF"/>
                      </a:solidFill>
                      <a:prstDash val="solid"/>
                      <a:round/>
                      <a:headEnd type="none" w="sm" len="sm"/>
                      <a:tailEnd type="none" w="sm" len="sm"/>
                    </a:lnR>
                    <a:lnB w="12700" cap="flat" cmpd="sng">
                      <a:solidFill>
                        <a:schemeClr val="lt1"/>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95.83</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95.42</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84.45</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82.89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97.70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97.49</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5791304859_0_91"/>
          <p:cNvSpPr txBox="1">
            <a:spLocks noGrp="1"/>
          </p:cNvSpPr>
          <p:nvPr>
            <p:ph type="title"/>
          </p:nvPr>
        </p:nvSpPr>
        <p:spPr>
          <a:xfrm>
            <a:off x="202550" y="1368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Model Performance Evaluation Pruned Random Forest</a:t>
            </a:r>
            <a:endParaRPr>
              <a:solidFill>
                <a:schemeClr val="lt2"/>
              </a:solidFill>
              <a:latin typeface="Century Gothic"/>
              <a:ea typeface="Century Gothic"/>
              <a:cs typeface="Century Gothic"/>
              <a:sym typeface="Century Gothic"/>
            </a:endParaRPr>
          </a:p>
        </p:txBody>
      </p:sp>
      <p:sp>
        <p:nvSpPr>
          <p:cNvPr id="289" name="Google Shape;289;g25791304859_0_91"/>
          <p:cNvSpPr txBox="1">
            <a:spLocks noGrp="1"/>
          </p:cNvSpPr>
          <p:nvPr>
            <p:ph type="body" idx="1"/>
          </p:nvPr>
        </p:nvSpPr>
        <p:spPr>
          <a:xfrm>
            <a:off x="202550" y="804324"/>
            <a:ext cx="8307900" cy="2682251"/>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Aft>
                <a:spcPts val="0"/>
              </a:spcAft>
              <a:buSzPts val="1500"/>
              <a:buNone/>
            </a:pPr>
            <a:r>
              <a:rPr lang="en-US" sz="1400" dirty="0">
                <a:solidFill>
                  <a:schemeClr val="dk1"/>
                </a:solidFill>
                <a:latin typeface="Century Gothic"/>
                <a:ea typeface="Century Gothic"/>
                <a:cs typeface="Century Gothic"/>
                <a:sym typeface="Century Gothic"/>
              </a:rPr>
              <a:t>Based on the provided evaluation metrics, how does the performance of the random forest model compare to the pruned random forest model in terms of accuracy, recall, and precision for SMS spam detection? </a:t>
            </a:r>
          </a:p>
          <a:p>
            <a:pPr marL="285750" indent="-285750">
              <a:spcBef>
                <a:spcPts val="1000"/>
              </a:spcBef>
            </a:pPr>
            <a:r>
              <a:rPr lang="en-US" sz="1400" dirty="0">
                <a:solidFill>
                  <a:schemeClr val="dk1"/>
                </a:solidFill>
                <a:latin typeface="Century Gothic"/>
                <a:ea typeface="Century Gothic"/>
                <a:cs typeface="Century Gothic"/>
                <a:sym typeface="Century Gothic"/>
              </a:rPr>
              <a:t>In the Pruned Random Forest, we see relatively the same performance in the Training Accuracy and Precision, but an improvement in the Training Recall</a:t>
            </a:r>
          </a:p>
          <a:p>
            <a:pPr marL="285750" indent="-285750">
              <a:spcBef>
                <a:spcPts val="1000"/>
              </a:spcBef>
            </a:pPr>
            <a:r>
              <a:rPr lang="en-US" sz="1400" dirty="0">
                <a:solidFill>
                  <a:schemeClr val="dk1"/>
                </a:solidFill>
                <a:latin typeface="Century Gothic"/>
                <a:ea typeface="Century Gothic"/>
                <a:cs typeface="Century Gothic"/>
                <a:sym typeface="Century Gothic"/>
              </a:rPr>
              <a:t>However, although we have improved our Testing Recall, our Testing Accuracy has slightly fallen (0.75%) and our Testing Precision has fallen nearly 7%!</a:t>
            </a:r>
          </a:p>
          <a:p>
            <a:pPr marL="285750" indent="-285750">
              <a:spcBef>
                <a:spcPts val="1000"/>
              </a:spcBef>
            </a:pPr>
            <a:r>
              <a:rPr lang="en-US" sz="1400" dirty="0">
                <a:solidFill>
                  <a:schemeClr val="dk1"/>
                </a:solidFill>
                <a:latin typeface="Century Gothic"/>
                <a:ea typeface="Century Gothic"/>
                <a:cs typeface="Century Gothic"/>
                <a:sym typeface="Century Gothic"/>
              </a:rPr>
              <a:t>As a result, this indicates that the Pruned Random Forest is overall not a better model than the Random Forest</a:t>
            </a:r>
            <a:endParaRPr sz="1400" dirty="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dirty="0">
              <a:solidFill>
                <a:schemeClr val="dk1"/>
              </a:solidFill>
              <a:latin typeface="Century Gothic"/>
              <a:ea typeface="Century Gothic"/>
              <a:cs typeface="Century Gothic"/>
              <a:sym typeface="Century Gothic"/>
            </a:endParaRPr>
          </a:p>
        </p:txBody>
      </p:sp>
      <p:graphicFrame>
        <p:nvGraphicFramePr>
          <p:cNvPr id="290" name="Google Shape;290;g25791304859_0_91"/>
          <p:cNvGraphicFramePr/>
          <p:nvPr>
            <p:extLst>
              <p:ext uri="{D42A27DB-BD31-4B8C-83A1-F6EECF244321}">
                <p14:modId xmlns:p14="http://schemas.microsoft.com/office/powerpoint/2010/main" val="3965320669"/>
              </p:ext>
            </p:extLst>
          </p:nvPr>
        </p:nvGraphicFramePr>
        <p:xfrm>
          <a:off x="1375737" y="3486576"/>
          <a:ext cx="6392525" cy="1474250"/>
        </p:xfrm>
        <a:graphic>
          <a:graphicData uri="http://schemas.openxmlformats.org/drawingml/2006/table">
            <a:tbl>
              <a:tblPr firstRow="1" bandRow="1">
                <a:noFill/>
                <a:tableStyleId>{D984C985-D83F-40D8-86C0-978C193A823D}</a:tableStyleId>
              </a:tblPr>
              <a:tblGrid>
                <a:gridCol w="1232750">
                  <a:extLst>
                    <a:ext uri="{9D8B030D-6E8A-4147-A177-3AD203B41FA5}">
                      <a16:colId xmlns:a16="http://schemas.microsoft.com/office/drawing/2014/main" val="20000"/>
                    </a:ext>
                  </a:extLst>
                </a:gridCol>
                <a:gridCol w="799025">
                  <a:extLst>
                    <a:ext uri="{9D8B030D-6E8A-4147-A177-3AD203B41FA5}">
                      <a16:colId xmlns:a16="http://schemas.microsoft.com/office/drawing/2014/main" val="20001"/>
                    </a:ext>
                  </a:extLst>
                </a:gridCol>
                <a:gridCol w="826250">
                  <a:extLst>
                    <a:ext uri="{9D8B030D-6E8A-4147-A177-3AD203B41FA5}">
                      <a16:colId xmlns:a16="http://schemas.microsoft.com/office/drawing/2014/main" val="20002"/>
                    </a:ext>
                  </a:extLst>
                </a:gridCol>
                <a:gridCol w="794825">
                  <a:extLst>
                    <a:ext uri="{9D8B030D-6E8A-4147-A177-3AD203B41FA5}">
                      <a16:colId xmlns:a16="http://schemas.microsoft.com/office/drawing/2014/main" val="20003"/>
                    </a:ext>
                  </a:extLst>
                </a:gridCol>
                <a:gridCol w="913225">
                  <a:extLst>
                    <a:ext uri="{9D8B030D-6E8A-4147-A177-3AD203B41FA5}">
                      <a16:colId xmlns:a16="http://schemas.microsoft.com/office/drawing/2014/main" val="20004"/>
                    </a:ext>
                  </a:extLst>
                </a:gridCol>
                <a:gridCol w="913225">
                  <a:extLst>
                    <a:ext uri="{9D8B030D-6E8A-4147-A177-3AD203B41FA5}">
                      <a16:colId xmlns:a16="http://schemas.microsoft.com/office/drawing/2014/main" val="20005"/>
                    </a:ext>
                  </a:extLst>
                </a:gridCol>
                <a:gridCol w="913225">
                  <a:extLst>
                    <a:ext uri="{9D8B030D-6E8A-4147-A177-3AD203B41FA5}">
                      <a16:colId xmlns:a16="http://schemas.microsoft.com/office/drawing/2014/main" val="20006"/>
                    </a:ext>
                  </a:extLst>
                </a:gridCol>
              </a:tblGrid>
              <a:tr h="34015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Model </a:t>
                      </a:r>
                      <a:endParaRPr sz="1000" u="none" strike="noStrike" cap="none">
                        <a:latin typeface="Century Gothic"/>
                        <a:ea typeface="Century Gothic"/>
                        <a:cs typeface="Century Gothic"/>
                        <a:sym typeface="Century Gothic"/>
                      </a:endParaRPr>
                    </a:p>
                  </a:txBody>
                  <a:tcPr marL="91450" marR="91450" marT="45725" marB="45725" anchor="ctr">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Accuracy</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dirty="0">
                          <a:latin typeface="Century Gothic"/>
                          <a:ea typeface="Century Gothic"/>
                          <a:cs typeface="Century Gothic"/>
                          <a:sym typeface="Century Gothic"/>
                        </a:rPr>
                        <a:t>Train Recall</a:t>
                      </a:r>
                      <a:endParaRPr sz="1000" u="none" strike="noStrike" cap="none" dirty="0">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Recall</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Train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Test Precision</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45207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Random Forest before pruning</a:t>
                      </a:r>
                      <a:endParaRPr sz="1000" u="none" strike="noStrike" cap="none">
                        <a:latin typeface="Century Gothic"/>
                        <a:ea typeface="Century Gothic"/>
                        <a:cs typeface="Century Gothic"/>
                        <a:sym typeface="Century Gothic"/>
                      </a:endParaRPr>
                    </a:p>
                  </a:txBody>
                  <a:tcPr marL="91450" marR="91450" marT="45725" marB="45725" anchor="ctr">
                    <a:lnR w="12700" cap="flat" cmpd="sng">
                      <a:solidFill>
                        <a:srgbClr val="FFFFFF"/>
                      </a:solidFill>
                      <a:prstDash val="solid"/>
                      <a:round/>
                      <a:headEnd type="none" w="sm" len="sm"/>
                      <a:tailEnd type="none" w="sm" len="sm"/>
                    </a:lnR>
                    <a:lnB w="12700" cap="flat" cmpd="sng">
                      <a:solidFill>
                        <a:schemeClr val="lt1"/>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95.83</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95.42</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84.45</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82.89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97.70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97.49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tcPr>
                </a:tc>
                <a:extLst>
                  <a:ext uri="{0D108BD9-81ED-4DB2-BD59-A6C34878D82A}">
                    <a16:rowId xmlns:a16="http://schemas.microsoft.com/office/drawing/2014/main" val="10001"/>
                  </a:ext>
                </a:extLst>
              </a:tr>
              <a:tr h="625925">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Random Forest - Pruned</a:t>
                      </a:r>
                      <a:endParaRPr sz="1000" u="none" strike="noStrike" cap="none">
                        <a:latin typeface="Century Gothic"/>
                        <a:ea typeface="Century Gothic"/>
                        <a:cs typeface="Century Gothic"/>
                        <a:sym typeface="Century Gothic"/>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EFEFE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97.49</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94.70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91.70</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85.31</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97.32</a:t>
                      </a:r>
                      <a:endParaRPr sz="1000" u="none" strike="noStrike" cap="none">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dirty="0">
                          <a:latin typeface="Century Gothic"/>
                          <a:ea typeface="Century Gothic"/>
                          <a:cs typeface="Century Gothic"/>
                          <a:sym typeface="Century Gothic"/>
                        </a:rPr>
                        <a:t>90.78</a:t>
                      </a:r>
                      <a:endParaRPr sz="1000" u="none" strike="noStrike" cap="none" dirty="0">
                        <a:latin typeface="Century Gothic"/>
                        <a:ea typeface="Century Gothic"/>
                        <a:cs typeface="Century Gothic"/>
                        <a:sym typeface="Century Gothic"/>
                      </a:endParaRPr>
                    </a:p>
                  </a:txBody>
                  <a:tcPr marL="91425" marR="91425" marT="91425" marB="914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6"/>
          <p:cNvSpPr txBox="1">
            <a:spLocks noGrp="1"/>
          </p:cNvSpPr>
          <p:nvPr>
            <p:ph type="title"/>
          </p:nvPr>
        </p:nvSpPr>
        <p:spPr>
          <a:xfrm>
            <a:off x="275574" y="351128"/>
            <a:ext cx="4056900" cy="351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200">
                <a:solidFill>
                  <a:srgbClr val="0D38A9"/>
                </a:solidFill>
                <a:latin typeface="Century Gothic"/>
                <a:ea typeface="Century Gothic"/>
                <a:cs typeface="Century Gothic"/>
                <a:sym typeface="Century Gothic"/>
              </a:rPr>
              <a:t>Model Performance Summary</a:t>
            </a:r>
            <a:endParaRPr sz="2200">
              <a:latin typeface="Century Gothic"/>
              <a:ea typeface="Century Gothic"/>
              <a:cs typeface="Century Gothic"/>
              <a:sym typeface="Century Gothic"/>
            </a:endParaRPr>
          </a:p>
        </p:txBody>
      </p:sp>
      <p:sp>
        <p:nvSpPr>
          <p:cNvPr id="296" name="Google Shape;296;p6"/>
          <p:cNvSpPr txBox="1">
            <a:spLocks noGrp="1"/>
          </p:cNvSpPr>
          <p:nvPr>
            <p:ph type="ftr" idx="11"/>
          </p:nvPr>
        </p:nvSpPr>
        <p:spPr>
          <a:xfrm>
            <a:off x="2424276" y="4986150"/>
            <a:ext cx="4939200" cy="1212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a:t>Proprietary content. © Great Learning. All Rights Reserved. Unauthorized use or distribution prohibited.</a:t>
            </a:r>
            <a:endParaRPr/>
          </a:p>
        </p:txBody>
      </p:sp>
      <p:sp>
        <p:nvSpPr>
          <p:cNvPr id="297" name="Google Shape;297;p6"/>
          <p:cNvSpPr txBox="1"/>
          <p:nvPr/>
        </p:nvSpPr>
        <p:spPr>
          <a:xfrm>
            <a:off x="412124" y="928904"/>
            <a:ext cx="8218200" cy="1100100"/>
          </a:xfrm>
          <a:prstGeom prst="rect">
            <a:avLst/>
          </a:prstGeom>
          <a:noFill/>
          <a:ln>
            <a:noFill/>
          </a:ln>
        </p:spPr>
        <p:txBody>
          <a:bodyPr spcFirstLastPara="1" wrap="square" lIns="0" tIns="12700" rIns="0" bIns="0" anchor="t" anchorCtr="0">
            <a:spAutoFit/>
          </a:bodyPr>
          <a:lstStyle/>
          <a:p>
            <a:pPr marL="457200" marR="0" lvl="0" indent="-317500" algn="l" rtl="0">
              <a:lnSpc>
                <a:spcPct val="115000"/>
              </a:lnSpc>
              <a:spcBef>
                <a:spcPts val="1000"/>
              </a:spcBef>
              <a:spcAft>
                <a:spcPts val="0"/>
              </a:spcAft>
              <a:buClr>
                <a:srgbClr val="222222"/>
              </a:buClr>
              <a:buSzPts val="1400"/>
              <a:buFont typeface="Century Gothic"/>
              <a:buChar char="●"/>
            </a:pPr>
            <a:r>
              <a:rPr lang="en-US" sz="1400" b="0" i="0" u="none" strike="noStrike" cap="none">
                <a:solidFill>
                  <a:srgbClr val="222222"/>
                </a:solidFill>
                <a:latin typeface="Century Gothic"/>
                <a:ea typeface="Century Gothic"/>
                <a:cs typeface="Century Gothic"/>
                <a:sym typeface="Century Gothic"/>
              </a:rPr>
              <a:t>Description of the ML model that best fits the company’s objective. Also state which evaluation metric (such as accuracy, recall or precision) is important to achieve the business objective and why?</a:t>
            </a:r>
            <a:endParaRPr sz="1400" b="0" i="0" u="none" strike="noStrike" cap="none">
              <a:solidFill>
                <a:srgbClr val="222222"/>
              </a:solidFill>
              <a:latin typeface="Century Gothic"/>
              <a:ea typeface="Century Gothic"/>
              <a:cs typeface="Century Gothic"/>
              <a:sym typeface="Century Gothic"/>
            </a:endParaRPr>
          </a:p>
          <a:p>
            <a:pPr marL="457200" marR="0" lvl="0" indent="-317500" algn="l" rtl="0">
              <a:lnSpc>
                <a:spcPct val="115000"/>
              </a:lnSpc>
              <a:spcBef>
                <a:spcPts val="1000"/>
              </a:spcBef>
              <a:spcAft>
                <a:spcPts val="0"/>
              </a:spcAft>
              <a:buClr>
                <a:srgbClr val="222222"/>
              </a:buClr>
              <a:buSzPts val="1400"/>
              <a:buFont typeface="Century Gothic"/>
              <a:buChar char="●"/>
            </a:pPr>
            <a:r>
              <a:rPr lang="en-US" sz="1400" b="0" i="0" u="none" strike="noStrike" cap="none">
                <a:solidFill>
                  <a:srgbClr val="222222"/>
                </a:solidFill>
                <a:latin typeface="Century Gothic"/>
                <a:ea typeface="Century Gothic"/>
                <a:cs typeface="Century Gothic"/>
                <a:sym typeface="Century Gothic"/>
              </a:rPr>
              <a:t>Offer suggestions and advice for the company based on the gathered insights.</a:t>
            </a:r>
            <a:endParaRPr sz="1400" b="0" i="0" u="none" strike="noStrike" cap="none">
              <a:solidFill>
                <a:srgbClr val="000000"/>
              </a:solidFill>
              <a:latin typeface="Century Gothic"/>
              <a:ea typeface="Century Gothic"/>
              <a:cs typeface="Century Gothic"/>
              <a:sym typeface="Century Gothic"/>
            </a:endParaRPr>
          </a:p>
        </p:txBody>
      </p:sp>
      <p:graphicFrame>
        <p:nvGraphicFramePr>
          <p:cNvPr id="298" name="Google Shape;298;p6"/>
          <p:cNvGraphicFramePr/>
          <p:nvPr/>
        </p:nvGraphicFramePr>
        <p:xfrm>
          <a:off x="1242638" y="2315811"/>
          <a:ext cx="6120825" cy="2406250"/>
        </p:xfrm>
        <a:graphic>
          <a:graphicData uri="http://schemas.openxmlformats.org/drawingml/2006/table">
            <a:tbl>
              <a:tblPr firstRow="1" bandRow="1">
                <a:noFill/>
                <a:tableStyleId>{F1279CE6-2709-4B08-9253-8A5383FCE279}</a:tableStyleId>
              </a:tblPr>
              <a:tblGrid>
                <a:gridCol w="1180375">
                  <a:extLst>
                    <a:ext uri="{9D8B030D-6E8A-4147-A177-3AD203B41FA5}">
                      <a16:colId xmlns:a16="http://schemas.microsoft.com/office/drawing/2014/main" val="20000"/>
                    </a:ext>
                  </a:extLst>
                </a:gridCol>
                <a:gridCol w="765075">
                  <a:extLst>
                    <a:ext uri="{9D8B030D-6E8A-4147-A177-3AD203B41FA5}">
                      <a16:colId xmlns:a16="http://schemas.microsoft.com/office/drawing/2014/main" val="20001"/>
                    </a:ext>
                  </a:extLst>
                </a:gridCol>
                <a:gridCol w="791125">
                  <a:extLst>
                    <a:ext uri="{9D8B030D-6E8A-4147-A177-3AD203B41FA5}">
                      <a16:colId xmlns:a16="http://schemas.microsoft.com/office/drawing/2014/main" val="20002"/>
                    </a:ext>
                  </a:extLst>
                </a:gridCol>
                <a:gridCol w="761050">
                  <a:extLst>
                    <a:ext uri="{9D8B030D-6E8A-4147-A177-3AD203B41FA5}">
                      <a16:colId xmlns:a16="http://schemas.microsoft.com/office/drawing/2014/main" val="20003"/>
                    </a:ext>
                  </a:extLst>
                </a:gridCol>
                <a:gridCol w="874400">
                  <a:extLst>
                    <a:ext uri="{9D8B030D-6E8A-4147-A177-3AD203B41FA5}">
                      <a16:colId xmlns:a16="http://schemas.microsoft.com/office/drawing/2014/main" val="20004"/>
                    </a:ext>
                  </a:extLst>
                </a:gridCol>
                <a:gridCol w="874400">
                  <a:extLst>
                    <a:ext uri="{9D8B030D-6E8A-4147-A177-3AD203B41FA5}">
                      <a16:colId xmlns:a16="http://schemas.microsoft.com/office/drawing/2014/main" val="20005"/>
                    </a:ext>
                  </a:extLst>
                </a:gridCol>
                <a:gridCol w="874400">
                  <a:extLst>
                    <a:ext uri="{9D8B030D-6E8A-4147-A177-3AD203B41FA5}">
                      <a16:colId xmlns:a16="http://schemas.microsoft.com/office/drawing/2014/main" val="20006"/>
                    </a:ext>
                  </a:extLst>
                </a:gridCol>
              </a:tblGrid>
              <a:tr h="547950">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Model </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Train Accuracy</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Test Accuracy</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Train Recall</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Test Recall</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Train Precision</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a:latin typeface="Century Gothic"/>
                          <a:ea typeface="Century Gothic"/>
                          <a:cs typeface="Century Gothic"/>
                          <a:sym typeface="Century Gothic"/>
                        </a:rPr>
                        <a:t>Test Precision</a:t>
                      </a:r>
                      <a:endParaRPr sz="900" u="none" strike="noStrike" cap="none">
                        <a:latin typeface="Century Gothic"/>
                        <a:ea typeface="Century Gothic"/>
                        <a:cs typeface="Century Gothic"/>
                        <a:sym typeface="Century Gothic"/>
                      </a:endParaRPr>
                    </a:p>
                  </a:txBody>
                  <a:tcPr marL="91450" marR="91450" marT="45725" marB="45725" anchor="ctr">
                    <a:solidFill>
                      <a:srgbClr val="0E39A9"/>
                    </a:solidFill>
                  </a:tcPr>
                </a:tc>
                <a:extLst>
                  <a:ext uri="{0D108BD9-81ED-4DB2-BD59-A6C34878D82A}">
                    <a16:rowId xmlns:a16="http://schemas.microsoft.com/office/drawing/2014/main" val="10000"/>
                  </a:ext>
                </a:extLst>
              </a:tr>
              <a:tr h="38490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Decision Tree before pruning</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97.22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96.59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92.03</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91.50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95.71</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93.50</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1"/>
                  </a:ext>
                </a:extLst>
              </a:tr>
              <a:tr h="53290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Decision Tree - Pruned</a:t>
                      </a:r>
                      <a:endParaRPr sz="1000" u="none" strike="noStrike" cap="none">
                        <a:latin typeface="Century Gothic"/>
                        <a:ea typeface="Century Gothic"/>
                        <a:cs typeface="Century Gothic"/>
                        <a:sym typeface="Century Gothic"/>
                      </a:endParaRPr>
                    </a:p>
                  </a:txBody>
                  <a:tcPr marL="91450" marR="91450" marT="45725" marB="45725" anchor="ct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96.75</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94.79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91.76</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chemeClr val="dk1"/>
                        </a:buClr>
                        <a:buSzPts val="1400"/>
                        <a:buFont typeface="Arial"/>
                        <a:buNone/>
                      </a:pPr>
                      <a:r>
                        <a:rPr lang="en-US" sz="1000" u="none" strike="noStrike" cap="none">
                          <a:latin typeface="Century Gothic"/>
                          <a:ea typeface="Century Gothic"/>
                          <a:cs typeface="Century Gothic"/>
                          <a:sym typeface="Century Gothic"/>
                        </a:rPr>
                        <a:t>89.90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93.96</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88.18</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2"/>
                  </a:ext>
                </a:extLst>
              </a:tr>
              <a:tr h="38490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Random Forest before pruning</a:t>
                      </a:r>
                      <a:endParaRPr sz="1000" u="none" strike="noStrike" cap="none">
                        <a:latin typeface="Century Gothic"/>
                        <a:ea typeface="Century Gothic"/>
                        <a:cs typeface="Century Gothic"/>
                        <a:sym typeface="Century Gothic"/>
                      </a:endParaRPr>
                    </a:p>
                  </a:txBody>
                  <a:tcPr marL="91450" marR="91450" marT="45725" marB="45725" anchor="ctr">
                    <a:lnB w="12700" cap="flat" cmpd="sng">
                      <a:solidFill>
                        <a:srgbClr val="FFFFFF"/>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95.83</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95.42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84.45</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82.89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97.70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97.49</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3"/>
                  </a:ext>
                </a:extLst>
              </a:tr>
              <a:tr h="532900">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Century Gothic"/>
                          <a:ea typeface="Century Gothic"/>
                          <a:cs typeface="Century Gothic"/>
                          <a:sym typeface="Century Gothic"/>
                        </a:rPr>
                        <a:t>Random Forest - Pruned</a:t>
                      </a:r>
                      <a:endParaRPr sz="1000" u="none" strike="noStrike" cap="none">
                        <a:latin typeface="Century Gothic"/>
                        <a:ea typeface="Century Gothic"/>
                        <a:cs typeface="Century Gothic"/>
                        <a:sym typeface="Century Gothic"/>
                      </a:endParaRPr>
                    </a:p>
                  </a:txBody>
                  <a:tcPr marL="91450" marR="91450" marT="45725" marB="45725" anchor="ctr">
                    <a:lnL w="12700" cap="flat" cmpd="sng">
                      <a:solidFill>
                        <a:srgbClr val="FFFFFF"/>
                      </a:solidFill>
                      <a:prstDash val="solid"/>
                      <a:round/>
                      <a:headEnd type="none" w="sm" len="sm"/>
                      <a:tailEnd type="none" w="sm" len="sm"/>
                    </a:lnL>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FEFEF"/>
                    </a:solidFill>
                  </a:tcPr>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97.49</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94.70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91.70</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85.31</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97.32</a:t>
                      </a:r>
                      <a:endParaRPr sz="1000" u="none" strike="noStrike" cap="none">
                        <a:latin typeface="Century Gothic"/>
                        <a:ea typeface="Century Gothic"/>
                        <a:cs typeface="Century Gothic"/>
                        <a:sym typeface="Century Gothic"/>
                      </a:endParaRPr>
                    </a:p>
                  </a:txBody>
                  <a:tcPr marL="91425" marR="91425" marT="91425" marB="91425"/>
                </a:tc>
                <a:tc>
                  <a:txBody>
                    <a:bodyPr/>
                    <a:lstStyle/>
                    <a:p>
                      <a:pPr marL="0" marR="0" lvl="0" indent="0" algn="ctr" rtl="0">
                        <a:lnSpc>
                          <a:spcPct val="115000"/>
                        </a:lnSpc>
                        <a:spcBef>
                          <a:spcPts val="0"/>
                        </a:spcBef>
                        <a:spcAft>
                          <a:spcPts val="0"/>
                        </a:spcAft>
                        <a:buClr>
                          <a:srgbClr val="000000"/>
                        </a:buClr>
                        <a:buSzPts val="1400"/>
                        <a:buFont typeface="Arial"/>
                        <a:buNone/>
                      </a:pPr>
                      <a:r>
                        <a:rPr lang="en-US" sz="1000" u="none" strike="noStrike" cap="none">
                          <a:latin typeface="Century Gothic"/>
                          <a:ea typeface="Century Gothic"/>
                          <a:cs typeface="Century Gothic"/>
                          <a:sym typeface="Century Gothic"/>
                        </a:rPr>
                        <a:t>90.78</a:t>
                      </a:r>
                      <a:endParaRPr sz="1000" u="none" strike="noStrike" cap="none">
                        <a:latin typeface="Century Gothic"/>
                        <a:ea typeface="Century Gothic"/>
                        <a:cs typeface="Century Gothic"/>
                        <a:sym typeface="Century Gothic"/>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6"/>
          <p:cNvSpPr txBox="1">
            <a:spLocks noGrp="1"/>
          </p:cNvSpPr>
          <p:nvPr>
            <p:ph type="title"/>
          </p:nvPr>
        </p:nvSpPr>
        <p:spPr>
          <a:xfrm>
            <a:off x="275574" y="351128"/>
            <a:ext cx="4056900" cy="3516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sz="2200">
                <a:solidFill>
                  <a:srgbClr val="0D38A9"/>
                </a:solidFill>
                <a:latin typeface="Century Gothic"/>
                <a:ea typeface="Century Gothic"/>
                <a:cs typeface="Century Gothic"/>
                <a:sym typeface="Century Gothic"/>
              </a:rPr>
              <a:t>Model Performance Summary</a:t>
            </a:r>
            <a:endParaRPr sz="2200">
              <a:latin typeface="Century Gothic"/>
              <a:ea typeface="Century Gothic"/>
              <a:cs typeface="Century Gothic"/>
              <a:sym typeface="Century Gothic"/>
            </a:endParaRPr>
          </a:p>
        </p:txBody>
      </p:sp>
      <p:sp>
        <p:nvSpPr>
          <p:cNvPr id="296" name="Google Shape;296;p6"/>
          <p:cNvSpPr txBox="1">
            <a:spLocks noGrp="1"/>
          </p:cNvSpPr>
          <p:nvPr>
            <p:ph type="ftr" idx="11"/>
          </p:nvPr>
        </p:nvSpPr>
        <p:spPr>
          <a:xfrm>
            <a:off x="2424276" y="4986150"/>
            <a:ext cx="4939200" cy="1212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a:t>Proprietary content. © Great Learning. All Rights Reserved. Unauthorized use or distribution prohibited.</a:t>
            </a:r>
            <a:endParaRPr/>
          </a:p>
        </p:txBody>
      </p:sp>
      <p:sp>
        <p:nvSpPr>
          <p:cNvPr id="297" name="Google Shape;297;p6"/>
          <p:cNvSpPr txBox="1"/>
          <p:nvPr/>
        </p:nvSpPr>
        <p:spPr>
          <a:xfrm>
            <a:off x="412124" y="928904"/>
            <a:ext cx="8218200" cy="1260345"/>
          </a:xfrm>
          <a:prstGeom prst="rect">
            <a:avLst/>
          </a:prstGeom>
          <a:noFill/>
          <a:ln>
            <a:noFill/>
          </a:ln>
        </p:spPr>
        <p:txBody>
          <a:bodyPr spcFirstLastPara="1" wrap="square" lIns="0" tIns="12700" rIns="0" bIns="0" anchor="t" anchorCtr="0">
            <a:spAutoFit/>
          </a:bodyPr>
          <a:lstStyle/>
          <a:p>
            <a:pPr marL="457200" marR="0" lvl="0" indent="-317500" algn="l" rtl="0">
              <a:lnSpc>
                <a:spcPct val="115000"/>
              </a:lnSpc>
              <a:spcBef>
                <a:spcPts val="1000"/>
              </a:spcBef>
              <a:spcAft>
                <a:spcPts val="0"/>
              </a:spcAft>
              <a:buClr>
                <a:srgbClr val="222222"/>
              </a:buClr>
              <a:buSzPts val="1400"/>
              <a:buFont typeface="Century Gothic"/>
              <a:buChar char="●"/>
            </a:pPr>
            <a:r>
              <a:rPr lang="en-US" sz="1400" b="0" i="0" u="none" strike="noStrike" cap="none" dirty="0">
                <a:solidFill>
                  <a:srgbClr val="222222"/>
                </a:solidFill>
                <a:latin typeface="Century Gothic"/>
                <a:ea typeface="Century Gothic"/>
                <a:cs typeface="Century Gothic"/>
                <a:sym typeface="Century Gothic"/>
              </a:rPr>
              <a:t>Description of the ML model that best fits the company’s objective. Also state which evaluation metric (such as accuracy, recall or precision) is important to achieve the business objective and why?</a:t>
            </a:r>
            <a:endParaRPr sz="1400" b="0" i="0" u="none" strike="noStrike" cap="none" dirty="0">
              <a:solidFill>
                <a:srgbClr val="222222"/>
              </a:solidFill>
              <a:latin typeface="Century Gothic"/>
              <a:ea typeface="Century Gothic"/>
              <a:cs typeface="Century Gothic"/>
              <a:sym typeface="Century Gothic"/>
            </a:endParaRPr>
          </a:p>
          <a:p>
            <a:pPr marL="457200" lvl="2" indent="-317500">
              <a:lnSpc>
                <a:spcPct val="115000"/>
              </a:lnSpc>
              <a:spcBef>
                <a:spcPts val="1000"/>
              </a:spcBef>
              <a:buClr>
                <a:srgbClr val="222222"/>
              </a:buClr>
              <a:buSzPts val="1400"/>
              <a:buFont typeface="Century Gothic"/>
              <a:buChar char="●"/>
            </a:pPr>
            <a:r>
              <a:rPr lang="en-US" b="0" i="0" u="none" strike="noStrike" cap="none" dirty="0">
                <a:solidFill>
                  <a:srgbClr val="222222"/>
                </a:solidFill>
                <a:latin typeface="Century Gothic"/>
                <a:ea typeface="Century Gothic"/>
                <a:cs typeface="Century Gothic"/>
                <a:sym typeface="Century Gothic"/>
              </a:rPr>
              <a:t>Offer suggestions and advice for the company based on the gathered insights</a:t>
            </a:r>
            <a:endParaRPr lang="en-US" dirty="0">
              <a:latin typeface="Century Gothic"/>
              <a:ea typeface="Century Gothic"/>
              <a:cs typeface="Century Gothic"/>
              <a:sym typeface="Century Gothic"/>
            </a:endParaRPr>
          </a:p>
        </p:txBody>
      </p:sp>
      <p:sp>
        <p:nvSpPr>
          <p:cNvPr id="2" name="TextBox 1">
            <a:extLst>
              <a:ext uri="{FF2B5EF4-FFF2-40B4-BE49-F238E27FC236}">
                <a16:creationId xmlns:a16="http://schemas.microsoft.com/office/drawing/2014/main" id="{D54BDBB7-7579-E9A9-0FF7-E26BE1DA8404}"/>
              </a:ext>
            </a:extLst>
          </p:cNvPr>
          <p:cNvSpPr txBox="1"/>
          <p:nvPr/>
        </p:nvSpPr>
        <p:spPr>
          <a:xfrm>
            <a:off x="880533" y="2302932"/>
            <a:ext cx="7856956" cy="2277547"/>
          </a:xfrm>
          <a:prstGeom prst="rect">
            <a:avLst/>
          </a:prstGeom>
          <a:noFill/>
        </p:spPr>
        <p:txBody>
          <a:bodyPr wrap="square" rtlCol="0">
            <a:spAutoFit/>
          </a:bodyPr>
          <a:lstStyle/>
          <a:p>
            <a:pPr marL="285750" lvl="2" indent="-285750">
              <a:spcBef>
                <a:spcPts val="600"/>
              </a:spcBef>
              <a:spcAft>
                <a:spcPts val="600"/>
              </a:spcAft>
              <a:buFont typeface="Arial" panose="020B0604020202020204" pitchFamily="34" charset="0"/>
              <a:buChar char="•"/>
            </a:pPr>
            <a:r>
              <a:rPr lang="en-US" dirty="0">
                <a:latin typeface="Century Gothic" panose="020B0502020202020204" pitchFamily="34" charset="0"/>
              </a:rPr>
              <a:t>My recommendation to the company is to use the unpruned Decision Tree and work on refining it further to improve the Recall</a:t>
            </a:r>
          </a:p>
          <a:p>
            <a:pPr marL="285750" lvl="2" indent="-285750">
              <a:spcBef>
                <a:spcPts val="600"/>
              </a:spcBef>
              <a:spcAft>
                <a:spcPts val="600"/>
              </a:spcAft>
              <a:buFont typeface="Arial" panose="020B0604020202020204" pitchFamily="34" charset="0"/>
              <a:buChar char="•"/>
            </a:pPr>
            <a:r>
              <a:rPr lang="en-US" dirty="0">
                <a:latin typeface="Century Gothic" panose="020B0502020202020204" pitchFamily="34" charset="0"/>
              </a:rPr>
              <a:t>It is our best model because it has higher percentages across the board for Accuracy and Recall</a:t>
            </a:r>
          </a:p>
          <a:p>
            <a:pPr marL="285750" lvl="3" indent="-285750">
              <a:spcBef>
                <a:spcPts val="600"/>
              </a:spcBef>
              <a:spcAft>
                <a:spcPts val="600"/>
              </a:spcAft>
              <a:buFont typeface="Arial" panose="020B0604020202020204" pitchFamily="34" charset="0"/>
              <a:buChar char="•"/>
            </a:pPr>
            <a:r>
              <a:rPr lang="en-US" dirty="0">
                <a:latin typeface="Century Gothic" panose="020B0502020202020204" pitchFamily="34" charset="0"/>
              </a:rPr>
              <a:t>While the Precision is not as high as the Random Forest, it is still high (94-95%) </a:t>
            </a:r>
          </a:p>
          <a:p>
            <a:pPr marL="285750" lvl="3" indent="-285750">
              <a:spcBef>
                <a:spcPts val="600"/>
              </a:spcBef>
              <a:spcAft>
                <a:spcPts val="600"/>
              </a:spcAft>
              <a:buFont typeface="Arial" panose="020B0604020202020204" pitchFamily="34" charset="0"/>
              <a:buChar char="•"/>
            </a:pPr>
            <a:r>
              <a:rPr lang="en-US" dirty="0">
                <a:latin typeface="Century Gothic" panose="020B0502020202020204" pitchFamily="34" charset="0"/>
              </a:rPr>
              <a:t>Evaluating all these variables holistically, the drop-off with the Random Forest is acceptable because it is much smaller than the drop-offs noticed in the Testing Recall data</a:t>
            </a:r>
          </a:p>
        </p:txBody>
      </p:sp>
    </p:spTree>
    <p:extLst>
      <p:ext uri="{BB962C8B-B14F-4D97-AF65-F5344CB8AC3E}">
        <p14:creationId xmlns:p14="http://schemas.microsoft.com/office/powerpoint/2010/main" val="699619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55e812015e_0_28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Insights and Recommendations</a:t>
            </a:r>
            <a:endParaRPr>
              <a:solidFill>
                <a:schemeClr val="lt2"/>
              </a:solidFill>
              <a:latin typeface="Century Gothic"/>
              <a:ea typeface="Century Gothic"/>
              <a:cs typeface="Century Gothic"/>
              <a:sym typeface="Century Gothic"/>
            </a:endParaRPr>
          </a:p>
        </p:txBody>
      </p:sp>
      <p:sp>
        <p:nvSpPr>
          <p:cNvPr id="304" name="Google Shape;304;g255e812015e_0_28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Please mention actionable insights &amp; recommendations</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The unpruned Decision Tree is our best model to use and refine</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To improve it, we can focus on improving the overall Recall, especially in the Testing dataset</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We can do this by tracking our model’s performance overtime, and by taking away the White Noise, we can understand our data objectively without the trends</a:t>
            </a:r>
          </a:p>
          <a:p>
            <a:pPr lvl="1" indent="-317500">
              <a:spcBef>
                <a:spcPts val="10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We can also use more refined clustering techniques to categorize our data more effectively</a:t>
            </a:r>
            <a:endParaRPr sz="1200" dirty="0">
              <a:solidFill>
                <a:schemeClr val="dk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55e812015e_0_28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Insights and Recommendations</a:t>
            </a:r>
            <a:endParaRPr>
              <a:solidFill>
                <a:schemeClr val="lt2"/>
              </a:solidFill>
              <a:latin typeface="Century Gothic"/>
              <a:ea typeface="Century Gothic"/>
              <a:cs typeface="Century Gothic"/>
              <a:sym typeface="Century Gothic"/>
            </a:endParaRPr>
          </a:p>
        </p:txBody>
      </p:sp>
      <p:sp>
        <p:nvSpPr>
          <p:cNvPr id="304" name="Google Shape;304;g255e812015e_0_28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Aft>
                <a:spcPts val="0"/>
              </a:spcAft>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How can sentiment analysis be utilized to address diverse problem statements? In what ways can it be applied across various industries?</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Sentiment analysis is extremely helpful in understanding text data because we can better understand if a message consists of malice or is a positive and more acceptable message</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This is especially critical in the Consumer industry because consumers should have a positive reaction to what is being advertised to them – this is what ultimately drives sales</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In Healthcare, Sentiment analysis is essential because an illness or disease needs to be carefully communicated to a patient so that they do not lose their mind – this is the ethical part of AI/ML</a:t>
            </a:r>
            <a:endParaRPr sz="1200"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606346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55e812015e_0_281"/>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US">
                <a:solidFill>
                  <a:schemeClr val="lt2"/>
                </a:solidFill>
                <a:latin typeface="Century Gothic"/>
                <a:ea typeface="Century Gothic"/>
                <a:cs typeface="Century Gothic"/>
                <a:sym typeface="Century Gothic"/>
              </a:rPr>
              <a:t>Insights and Recommendations</a:t>
            </a:r>
            <a:endParaRPr>
              <a:solidFill>
                <a:schemeClr val="lt2"/>
              </a:solidFill>
              <a:latin typeface="Century Gothic"/>
              <a:ea typeface="Century Gothic"/>
              <a:cs typeface="Century Gothic"/>
              <a:sym typeface="Century Gothic"/>
            </a:endParaRPr>
          </a:p>
        </p:txBody>
      </p:sp>
      <p:sp>
        <p:nvSpPr>
          <p:cNvPr id="304" name="Google Shape;304;g255e812015e_0_281"/>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600"/>
              </a:spcBef>
              <a:buClr>
                <a:schemeClr val="dk1"/>
              </a:buClr>
              <a:buSzPts val="1400"/>
              <a:buFont typeface="Century Gothic"/>
              <a:buChar char="●"/>
            </a:pPr>
            <a:r>
              <a:rPr lang="en-US" sz="1400" dirty="0">
                <a:solidFill>
                  <a:schemeClr val="dk1"/>
                </a:solidFill>
                <a:latin typeface="Century Gothic"/>
                <a:ea typeface="Century Gothic"/>
                <a:cs typeface="Century Gothic"/>
                <a:sym typeface="Century Gothic"/>
              </a:rPr>
              <a:t>Select an industry of your choice and pinpoint a prospective issue that could be resolved through text processing. Explain the approach to solving this problem statement.</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A major issue that can be resolved via text processing is in the Advertisement space. Amazon is already aggregating all customer reviews into one consolidated review, which provides a quick snapshot to the buyer </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Likewise, at my current company, Southern Glazers Wine &amp; Spirits, we are the largest liquor and wine distributor in the world. We can utilize text processing to understand how customers felt about certain wines, and make better recommendations of wine to the customers so they can improve sales</a:t>
            </a:r>
          </a:p>
          <a:p>
            <a:pPr lvl="1" indent="-317500">
              <a:spcBef>
                <a:spcPts val="600"/>
              </a:spcBef>
              <a:buClr>
                <a:schemeClr val="dk1"/>
              </a:buClr>
              <a:buSzPts val="1400"/>
              <a:buFont typeface="Century Gothic"/>
              <a:buChar char="●"/>
            </a:pPr>
            <a:r>
              <a:rPr lang="en-US" sz="1200" dirty="0">
                <a:solidFill>
                  <a:schemeClr val="dk1"/>
                </a:solidFill>
                <a:latin typeface="Century Gothic"/>
                <a:ea typeface="Century Gothic"/>
                <a:cs typeface="Century Gothic"/>
                <a:sym typeface="Century Gothic"/>
              </a:rPr>
              <a:t>As an example: </a:t>
            </a:r>
          </a:p>
          <a:p>
            <a:pPr lvl="2" indent="-317500">
              <a:spcBef>
                <a:spcPts val="600"/>
              </a:spcBef>
              <a:buClr>
                <a:schemeClr val="dk1"/>
              </a:buClr>
              <a:buSzPts val="1400"/>
              <a:buFont typeface="Century Gothic"/>
              <a:buChar char="●"/>
            </a:pPr>
            <a:r>
              <a:rPr lang="en-US" dirty="0">
                <a:solidFill>
                  <a:schemeClr val="dk1"/>
                </a:solidFill>
                <a:latin typeface="Century Gothic"/>
                <a:ea typeface="Century Gothic"/>
                <a:cs typeface="Century Gothic"/>
                <a:sym typeface="Century Gothic"/>
              </a:rPr>
              <a:t>Store A buys 10 cases of Pinot Grigio (white) and 10 cases of Merlot (Red)</a:t>
            </a:r>
          </a:p>
          <a:p>
            <a:pPr lvl="2" indent="-317500">
              <a:spcBef>
                <a:spcPts val="600"/>
              </a:spcBef>
              <a:buClr>
                <a:schemeClr val="dk1"/>
              </a:buClr>
              <a:buSzPts val="1400"/>
              <a:buFont typeface="Century Gothic"/>
              <a:buChar char="●"/>
            </a:pPr>
            <a:r>
              <a:rPr lang="en-US" dirty="0">
                <a:solidFill>
                  <a:schemeClr val="dk1"/>
                </a:solidFill>
                <a:latin typeface="Century Gothic"/>
                <a:ea typeface="Century Gothic"/>
                <a:cs typeface="Century Gothic"/>
                <a:sym typeface="Century Gothic"/>
              </a:rPr>
              <a:t>From the tastings they offer in their store, they provide feedback that: </a:t>
            </a:r>
            <a:r>
              <a:rPr lang="en-US" i="1" dirty="0">
                <a:solidFill>
                  <a:schemeClr val="dk1"/>
                </a:solidFill>
                <a:latin typeface="Century Gothic"/>
                <a:ea typeface="Century Gothic"/>
                <a:cs typeface="Century Gothic"/>
                <a:sym typeface="Century Gothic"/>
              </a:rPr>
              <a:t>the Merlot has the right level of dryness, but it too fruity. Whereas the Pinot Grigio is too sweet.</a:t>
            </a:r>
          </a:p>
          <a:p>
            <a:pPr lvl="2" indent="-317500">
              <a:spcBef>
                <a:spcPts val="600"/>
              </a:spcBef>
              <a:buClr>
                <a:schemeClr val="dk1"/>
              </a:buClr>
              <a:buSzPts val="1400"/>
              <a:buFont typeface="Century Gothic"/>
              <a:buChar char="●"/>
            </a:pPr>
            <a:r>
              <a:rPr lang="en-US" i="1" dirty="0">
                <a:solidFill>
                  <a:schemeClr val="dk1"/>
                </a:solidFill>
                <a:latin typeface="Century Gothic"/>
                <a:ea typeface="Century Gothic"/>
                <a:cs typeface="Century Gothic"/>
                <a:sym typeface="Century Gothic"/>
              </a:rPr>
              <a:t>From analyzing these types of comments, we can build profiles for the Pinot Grigio and the Merlot so that we communicate to future clients that customers felt the Merlot was fruity, and the Pinot was sweet.</a:t>
            </a:r>
            <a:endParaRPr i="1"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800218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308"/>
        <p:cNvGrpSpPr/>
        <p:nvPr/>
      </p:nvGrpSpPr>
      <p:grpSpPr>
        <a:xfrm>
          <a:off x="0" y="0"/>
          <a:ext cx="0" cy="0"/>
          <a:chOff x="0" y="0"/>
          <a:chExt cx="0" cy="0"/>
        </a:xfrm>
      </p:grpSpPr>
      <p:pic>
        <p:nvPicPr>
          <p:cNvPr id="309" name="Google Shape;309;p9"/>
          <p:cNvPicPr preferRelativeResize="0"/>
          <p:nvPr/>
        </p:nvPicPr>
        <p:blipFill rotWithShape="1">
          <a:blip r:embed="rId3">
            <a:alphaModFix/>
          </a:blip>
          <a:srcRect/>
          <a:stretch/>
        </p:blipFill>
        <p:spPr>
          <a:xfrm>
            <a:off x="7669500" y="68264"/>
            <a:ext cx="1395474" cy="572700"/>
          </a:xfrm>
          <a:prstGeom prst="rect">
            <a:avLst/>
          </a:prstGeom>
          <a:noFill/>
          <a:ln>
            <a:noFill/>
          </a:ln>
        </p:spPr>
      </p:pic>
      <p:grpSp>
        <p:nvGrpSpPr>
          <p:cNvPr id="310" name="Google Shape;310;p9"/>
          <p:cNvGrpSpPr/>
          <p:nvPr/>
        </p:nvGrpSpPr>
        <p:grpSpPr>
          <a:xfrm>
            <a:off x="6593" y="9"/>
            <a:ext cx="175895" cy="709321"/>
            <a:chOff x="6593" y="9"/>
            <a:chExt cx="175895" cy="709321"/>
          </a:xfrm>
        </p:grpSpPr>
        <p:sp>
          <p:nvSpPr>
            <p:cNvPr id="311" name="Google Shape;311;p9"/>
            <p:cNvSpPr/>
            <p:nvPr/>
          </p:nvSpPr>
          <p:spPr>
            <a:xfrm>
              <a:off x="6593" y="9"/>
              <a:ext cx="175895" cy="355600"/>
            </a:xfrm>
            <a:custGeom>
              <a:avLst/>
              <a:gdLst/>
              <a:ahLst/>
              <a:cxnLst/>
              <a:rect l="l" t="t" r="r" b="b"/>
              <a:pathLst>
                <a:path w="175895" h="355600" extrusionOk="0">
                  <a:moveTo>
                    <a:pt x="175499" y="355499"/>
                  </a:moveTo>
                  <a:lnTo>
                    <a:pt x="0" y="355499"/>
                  </a:lnTo>
                  <a:lnTo>
                    <a:pt x="0" y="0"/>
                  </a:lnTo>
                  <a:lnTo>
                    <a:pt x="175499" y="0"/>
                  </a:lnTo>
                  <a:lnTo>
                    <a:pt x="175499" y="355499"/>
                  </a:lnTo>
                  <a:close/>
                </a:path>
              </a:pathLst>
            </a:custGeom>
            <a:solidFill>
              <a:srgbClr val="0D38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2" name="Google Shape;312;p9"/>
            <p:cNvSpPr/>
            <p:nvPr/>
          </p:nvSpPr>
          <p:spPr>
            <a:xfrm>
              <a:off x="6593" y="353730"/>
              <a:ext cx="175895" cy="355600"/>
            </a:xfrm>
            <a:custGeom>
              <a:avLst/>
              <a:gdLst/>
              <a:ahLst/>
              <a:cxnLst/>
              <a:rect l="l" t="t" r="r" b="b"/>
              <a:pathLst>
                <a:path w="175895" h="355600" extrusionOk="0">
                  <a:moveTo>
                    <a:pt x="175499" y="355499"/>
                  </a:moveTo>
                  <a:lnTo>
                    <a:pt x="0" y="355499"/>
                  </a:lnTo>
                  <a:lnTo>
                    <a:pt x="0" y="0"/>
                  </a:lnTo>
                  <a:lnTo>
                    <a:pt x="175499" y="0"/>
                  </a:lnTo>
                  <a:lnTo>
                    <a:pt x="175499" y="355499"/>
                  </a:lnTo>
                  <a:close/>
                </a:path>
              </a:pathLst>
            </a:custGeom>
            <a:solidFill>
              <a:srgbClr val="1973D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313" name="Google Shape;313;p9"/>
          <p:cNvSpPr/>
          <p:nvPr/>
        </p:nvSpPr>
        <p:spPr>
          <a:xfrm>
            <a:off x="0" y="2820424"/>
            <a:ext cx="9144000" cy="582295"/>
          </a:xfrm>
          <a:custGeom>
            <a:avLst/>
            <a:gdLst/>
            <a:ahLst/>
            <a:cxnLst/>
            <a:rect l="l" t="t" r="r" b="b"/>
            <a:pathLst>
              <a:path w="9144000" h="582295" extrusionOk="0">
                <a:moveTo>
                  <a:pt x="9143999" y="581699"/>
                </a:moveTo>
                <a:lnTo>
                  <a:pt x="0" y="581699"/>
                </a:lnTo>
                <a:lnTo>
                  <a:pt x="0" y="0"/>
                </a:lnTo>
                <a:lnTo>
                  <a:pt x="9143999" y="0"/>
                </a:lnTo>
                <a:lnTo>
                  <a:pt x="9143999" y="581699"/>
                </a:lnTo>
                <a:close/>
              </a:path>
            </a:pathLst>
          </a:custGeom>
          <a:solidFill>
            <a:srgbClr val="0000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314" name="Google Shape;314;p9"/>
          <p:cNvSpPr txBox="1">
            <a:spLocks noGrp="1"/>
          </p:cNvSpPr>
          <p:nvPr>
            <p:ph type="title"/>
          </p:nvPr>
        </p:nvSpPr>
        <p:spPr>
          <a:xfrm>
            <a:off x="73025" y="2784015"/>
            <a:ext cx="2166620" cy="5283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a:t>APPENDIX</a:t>
            </a:r>
            <a:endParaRPr/>
          </a:p>
        </p:txBody>
      </p:sp>
      <p:sp>
        <p:nvSpPr>
          <p:cNvPr id="315" name="Google Shape;315;p9"/>
          <p:cNvSpPr txBox="1">
            <a:spLocks noGrp="1"/>
          </p:cNvSpPr>
          <p:nvPr>
            <p:ph type="ftr" idx="11"/>
          </p:nvPr>
        </p:nvSpPr>
        <p:spPr>
          <a:xfrm>
            <a:off x="2416501" y="4918450"/>
            <a:ext cx="4635600" cy="121200"/>
          </a:xfrm>
          <a:prstGeom prst="rect">
            <a:avLst/>
          </a:prstGeom>
          <a:noFill/>
          <a:ln>
            <a:noFill/>
          </a:ln>
        </p:spPr>
        <p:txBody>
          <a:bodyPr spcFirstLastPara="1" wrap="square" lIns="0" tIns="13325" rIns="0" bIns="0" anchor="t" anchorCtr="0">
            <a:spAutoFit/>
          </a:bodyPr>
          <a:lstStyle/>
          <a:p>
            <a:pPr marL="12700" lvl="0" indent="0" algn="l" rtl="0">
              <a:lnSpc>
                <a:spcPct val="100000"/>
              </a:lnSpc>
              <a:spcBef>
                <a:spcPts val="0"/>
              </a:spcBef>
              <a:spcAft>
                <a:spcPts val="0"/>
              </a:spcAft>
              <a:buSzPts val="1400"/>
              <a:buNone/>
            </a:pPr>
            <a:r>
              <a:rPr lang="en-US"/>
              <a:t>Proprietary content. © Great Learning. All Rights Reserved. Unauthorized use or distribution prohibited.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319"/>
        <p:cNvGrpSpPr/>
        <p:nvPr/>
      </p:nvGrpSpPr>
      <p:grpSpPr>
        <a:xfrm>
          <a:off x="0" y="0"/>
          <a:ext cx="0" cy="0"/>
          <a:chOff x="0" y="0"/>
          <a:chExt cx="0" cy="0"/>
        </a:xfrm>
      </p:grpSpPr>
      <p:sp>
        <p:nvSpPr>
          <p:cNvPr id="320" name="Google Shape;320;p10"/>
          <p:cNvSpPr/>
          <p:nvPr/>
        </p:nvSpPr>
        <p:spPr>
          <a:xfrm>
            <a:off x="1" y="0"/>
            <a:ext cx="9144635" cy="5144135"/>
          </a:xfrm>
          <a:custGeom>
            <a:avLst/>
            <a:gdLst/>
            <a:ahLst/>
            <a:cxnLst/>
            <a:rect l="l" t="t" r="r" b="b"/>
            <a:pathLst>
              <a:path w="9144635" h="5144135" extrusionOk="0">
                <a:moveTo>
                  <a:pt x="9144599" y="5143799"/>
                </a:moveTo>
                <a:lnTo>
                  <a:pt x="0" y="5143799"/>
                </a:lnTo>
                <a:lnTo>
                  <a:pt x="0" y="0"/>
                </a:lnTo>
                <a:lnTo>
                  <a:pt x="9144599" y="0"/>
                </a:lnTo>
                <a:lnTo>
                  <a:pt x="9144599" y="5143799"/>
                </a:lnTo>
                <a:close/>
              </a:path>
            </a:pathLst>
          </a:custGeom>
          <a:solidFill>
            <a:srgbClr val="0D38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pic>
        <p:nvPicPr>
          <p:cNvPr id="321" name="Google Shape;321;p10"/>
          <p:cNvPicPr preferRelativeResize="0"/>
          <p:nvPr/>
        </p:nvPicPr>
        <p:blipFill rotWithShape="1">
          <a:blip r:embed="rId3">
            <a:alphaModFix/>
          </a:blip>
          <a:srcRect/>
          <a:stretch/>
        </p:blipFill>
        <p:spPr>
          <a:xfrm>
            <a:off x="6052535" y="514443"/>
            <a:ext cx="2095111" cy="3703319"/>
          </a:xfrm>
          <a:prstGeom prst="rect">
            <a:avLst/>
          </a:prstGeom>
          <a:noFill/>
          <a:ln>
            <a:noFill/>
          </a:ln>
        </p:spPr>
      </p:pic>
      <p:sp>
        <p:nvSpPr>
          <p:cNvPr id="322" name="Google Shape;322;p10"/>
          <p:cNvSpPr txBox="1">
            <a:spLocks noGrp="1"/>
          </p:cNvSpPr>
          <p:nvPr>
            <p:ph type="title"/>
          </p:nvPr>
        </p:nvSpPr>
        <p:spPr>
          <a:xfrm>
            <a:off x="388551" y="2275575"/>
            <a:ext cx="3757800" cy="520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en-US"/>
              <a:t>Happy Learning !</a:t>
            </a:r>
            <a:endParaRPr/>
          </a:p>
        </p:txBody>
      </p:sp>
      <p:pic>
        <p:nvPicPr>
          <p:cNvPr id="323" name="Google Shape;323;p10"/>
          <p:cNvPicPr preferRelativeResize="0"/>
          <p:nvPr/>
        </p:nvPicPr>
        <p:blipFill rotWithShape="1">
          <a:blip r:embed="rId4">
            <a:alphaModFix/>
          </a:blip>
          <a:srcRect/>
          <a:stretch/>
        </p:blipFill>
        <p:spPr>
          <a:xfrm>
            <a:off x="295874" y="683275"/>
            <a:ext cx="3757724" cy="825874"/>
          </a:xfrm>
          <a:prstGeom prst="rect">
            <a:avLst/>
          </a:prstGeom>
          <a:noFill/>
          <a:ln>
            <a:noFill/>
          </a:ln>
        </p:spPr>
      </p:pic>
      <p:sp>
        <p:nvSpPr>
          <p:cNvPr id="324" name="Google Shape;324;p10"/>
          <p:cNvSpPr txBox="1"/>
          <p:nvPr/>
        </p:nvSpPr>
        <p:spPr>
          <a:xfrm>
            <a:off x="8757533" y="4868927"/>
            <a:ext cx="147320" cy="14732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800"/>
              <a:buFont typeface="Arial"/>
              <a:buNone/>
            </a:pPr>
            <a:r>
              <a:rPr lang="en-US" sz="800" b="1" i="0" u="none" strike="noStrike" cap="none">
                <a:solidFill>
                  <a:srgbClr val="434343"/>
                </a:solidFill>
                <a:latin typeface="Arial"/>
                <a:ea typeface="Arial"/>
                <a:cs typeface="Arial"/>
                <a:sym typeface="Arial"/>
              </a:rPr>
              <a:t>10</a:t>
            </a:r>
            <a:endParaRPr sz="8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1520</TotalTime>
  <Words>2879</Words>
  <Application>Microsoft Office PowerPoint</Application>
  <PresentationFormat>On-screen Show (16:9)</PresentationFormat>
  <Paragraphs>245</Paragraphs>
  <Slides>27</Slides>
  <Notes>27</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Century Gothic</vt:lpstr>
      <vt:lpstr>Nunito SemiBold</vt:lpstr>
      <vt:lpstr>Arial</vt:lpstr>
      <vt:lpstr>Nunito ExtraBold</vt:lpstr>
      <vt:lpstr>Calibri</vt:lpstr>
      <vt:lpstr>Nunito</vt:lpstr>
      <vt:lpstr>Office Theme</vt:lpstr>
      <vt:lpstr>Just Logo</vt:lpstr>
      <vt:lpstr>Just Logo</vt:lpstr>
      <vt:lpstr>Just Logo</vt:lpstr>
      <vt:lpstr>SPAM</vt:lpstr>
      <vt:lpstr>Contents / Agenda</vt:lpstr>
      <vt:lpstr>Data Dictionary</vt:lpstr>
      <vt:lpstr>How to use this deck?</vt:lpstr>
      <vt:lpstr>Business Problem Overview and Solution Approach</vt:lpstr>
      <vt:lpstr>EDA</vt:lpstr>
      <vt:lpstr>EDA</vt:lpstr>
      <vt:lpstr>EDA </vt:lpstr>
      <vt:lpstr>EDA: Word Cloud for Spam messages </vt:lpstr>
      <vt:lpstr>EDA: Word Cloud for Spam messages </vt:lpstr>
      <vt:lpstr>Text Analysis </vt:lpstr>
      <vt:lpstr>Text Analysis </vt:lpstr>
      <vt:lpstr>Text Analysis </vt:lpstr>
      <vt:lpstr>Text Analysis </vt:lpstr>
      <vt:lpstr>Text Analysis </vt:lpstr>
      <vt:lpstr>Sentiment Scores for Spam and Ham texts </vt:lpstr>
      <vt:lpstr>Model Performance Evaluation Decision Tree</vt:lpstr>
      <vt:lpstr>Model Performance Evaluation Pruned Decision Tree</vt:lpstr>
      <vt:lpstr>Model Performance Evaluation Random Forest</vt:lpstr>
      <vt:lpstr>Model Performance Evaluation Pruned Random Forest</vt:lpstr>
      <vt:lpstr>Model Performance Summary</vt:lpstr>
      <vt:lpstr>Model Performance Summary</vt:lpstr>
      <vt:lpstr>Insights and Recommendations</vt:lpstr>
      <vt:lpstr>Insights and Recommendations</vt:lpstr>
      <vt:lpstr>Insights and Recommendations</vt:lpstr>
      <vt:lpstr>APPENDIX</vt:lpstr>
      <vt:lpstr>Happy Learning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Ajit Dixit</dc:creator>
  <cp:lastModifiedBy>Ajit Dixit</cp:lastModifiedBy>
  <cp:revision>1</cp:revision>
  <dcterms:created xsi:type="dcterms:W3CDTF">2023-06-28T10:59:33Z</dcterms:created>
  <dcterms:modified xsi:type="dcterms:W3CDTF">2025-01-31T00:10:55Z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